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393" r:id="rId5"/>
    <p:sldId id="1141" r:id="rId6"/>
    <p:sldId id="1137" r:id="rId7"/>
    <p:sldId id="1127" r:id="rId8"/>
    <p:sldId id="1138" r:id="rId9"/>
    <p:sldId id="1128" r:id="rId10"/>
    <p:sldId id="1130" r:id="rId11"/>
    <p:sldId id="1135" r:id="rId12"/>
    <p:sldId id="1143" r:id="rId13"/>
    <p:sldId id="1139" r:id="rId14"/>
    <p:sldId id="439" r:id="rId15"/>
    <p:sldId id="441" r:id="rId16"/>
  </p:sldIdLst>
  <p:sldSz cx="9144000" cy="6858000" type="screen4x3"/>
  <p:notesSz cx="6797675" cy="9928225"/>
  <p:custDataLst>
    <p:tags r:id="rId19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09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2478" userDrawn="1">
          <p15:clr>
            <a:srgbClr val="A4A3A4"/>
          </p15:clr>
        </p15:guide>
        <p15:guide id="4" orient="horz" pos="2863" userDrawn="1">
          <p15:clr>
            <a:srgbClr val="A4A3A4"/>
          </p15:clr>
        </p15:guide>
        <p15:guide id="5" orient="horz" pos="3271" userDrawn="1">
          <p15:clr>
            <a:srgbClr val="A4A3A4"/>
          </p15:clr>
        </p15:guide>
        <p15:guide id="6" orient="horz" pos="36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1064689-1CE8-7899-383E-66D5D29E6A69}" name="User100" initials="U100" userId="User100" providerId="None"/>
  <p188:author id="{018C7A9A-61BD-4C9B-1150-BD19DD85C0BC}" name="User 20" initials="MM" userId="User 20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 13" initials="U13" lastIdx="2" clrIdx="0">
    <p:extLst>
      <p:ext uri="{19B8F6BF-5375-455C-9EA6-DF929625EA0E}">
        <p15:presenceInfo xmlns:p15="http://schemas.microsoft.com/office/powerpoint/2012/main" userId="User 13" providerId="None"/>
      </p:ext>
    </p:extLst>
  </p:cmAuthor>
  <p:cmAuthor id="2" name="User100" initials="U100" lastIdx="61" clrIdx="1">
    <p:extLst>
      <p:ext uri="{19B8F6BF-5375-455C-9EA6-DF929625EA0E}">
        <p15:presenceInfo xmlns:p15="http://schemas.microsoft.com/office/powerpoint/2012/main" userId="User100" providerId="None"/>
      </p:ext>
    </p:extLst>
  </p:cmAuthor>
  <p:cmAuthor id="3" name="User280" initials="U280" lastIdx="16" clrIdx="2">
    <p:extLst>
      <p:ext uri="{19B8F6BF-5375-455C-9EA6-DF929625EA0E}">
        <p15:presenceInfo xmlns:p15="http://schemas.microsoft.com/office/powerpoint/2012/main" userId="User280" providerId="None"/>
      </p:ext>
    </p:extLst>
  </p:cmAuthor>
  <p:cmAuthor id="4" name="User1" initials="U1" lastIdx="1" clrIdx="3">
    <p:extLst>
      <p:ext uri="{19B8F6BF-5375-455C-9EA6-DF929625EA0E}">
        <p15:presenceInfo xmlns:p15="http://schemas.microsoft.com/office/powerpoint/2012/main" userId="User1" providerId="None"/>
      </p:ext>
    </p:extLst>
  </p:cmAuthor>
  <p:cmAuthor id="5" name="Marcello D'Amico " initials="MD" lastIdx="15" clrIdx="4">
    <p:extLst>
      <p:ext uri="{19B8F6BF-5375-455C-9EA6-DF929625EA0E}">
        <p15:presenceInfo xmlns:p15="http://schemas.microsoft.com/office/powerpoint/2012/main" userId="Marcello D'Amico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2D876"/>
    <a:srgbClr val="086A2E"/>
    <a:srgbClr val="BDE39D"/>
    <a:srgbClr val="ACDC84"/>
    <a:srgbClr val="305CAA"/>
    <a:srgbClr val="203D72"/>
    <a:srgbClr val="C3D69B"/>
    <a:srgbClr val="E2F0D9"/>
    <a:srgbClr val="FFFFFF"/>
    <a:srgbClr val="0652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58"/>
      </p:cViewPr>
      <p:guideLst>
        <p:guide orient="horz" pos="709"/>
        <p:guide pos="2880"/>
        <p:guide orient="horz" pos="2478"/>
        <p:guide orient="horz" pos="2863"/>
        <p:guide orient="horz" pos="3271"/>
        <p:guide orient="horz" pos="36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65E097B-3E5D-438E-9A17-FFC81900EA1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5D7E7B-3E8B-4946-8387-D6C8315680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D36FBE-C3D5-4859-B2D6-61486FE84727}" type="datetimeFigureOut">
              <a:rPr lang="it-IT" smtClean="0"/>
              <a:t>26/05/2026</a:t>
            </a:fld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02679A-385B-48A9-9682-30DA2C714F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FFC98A-F00F-42CA-9B65-030BE5E0071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F578FB-0D3A-478B-9EDF-BA90A4F42E1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27958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41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412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D384761D-992B-41AC-9101-F9443DEFE216}" type="datetimeFigureOut">
              <a:rPr lang="it-IT" smtClean="0"/>
              <a:t>26/05/2026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" y="9430091"/>
            <a:ext cx="2945659" cy="4964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6" y="9430091"/>
            <a:ext cx="2945659" cy="496412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D85445FE-DFD7-4C7D-823B-F0F67C4E27B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93764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</a:pP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45FE-DFD7-4C7D-823B-F0F67C4E27B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4623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84EA4-E9A4-F6FF-9056-057A8FC480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3C8C2C1-12CB-C0A1-1C57-CBB4A18C4A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21480C-A100-74D7-B2EF-1F1FF5F25A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EF96B9-DF87-15D1-0B5A-E41A1228CB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307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07C63-2BDA-BC73-7218-53683992F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8EAEB1C-5EA9-0F63-CC7C-45D05B6EF1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E0CEDE-C374-A088-2803-75BEFAEE5E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E9FF2-E4AD-6FB4-48F6-80072649CE4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8380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>
              <a:sym typeface="Wingdings" panose="05000000000000000000" pitchFamily="2" charset="2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348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AC14D-B30D-2C3D-2DF4-CA788AD67C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14BF82C-3AF3-8F8B-F596-9FB6C15376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46C8541-0FD1-3010-4181-B0A0BAAB05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C5E090-32B1-C156-B75E-9F82E137488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38924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2A900-A4EB-A6A4-5A04-0BDD6617F4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977B26-2A02-EDEE-819D-EDD4390F5E8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7219BD7-14DA-DA07-B6C1-7B8E5B361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it-IT">
              <a:sym typeface="Wingdings" panose="05000000000000000000" pitchFamily="2" charset="2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BD0AC6-EC4C-EED8-EDED-3E8132F11B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85445FE-DFD7-4C7D-823B-F0F67C4E27B7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1271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45FE-DFD7-4C7D-823B-F0F67C4E27B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95111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5445FE-DFD7-4C7D-823B-F0F67C4E27B7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6647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lat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7">
            <a:extLst>
              <a:ext uri="{FF2B5EF4-FFF2-40B4-BE49-F238E27FC236}">
                <a16:creationId xmlns:a16="http://schemas.microsoft.com/office/drawing/2014/main" id="{F7943992-DE8F-484C-8CFC-50004FC17C4D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6" name="Rettangolo 9">
            <a:extLst>
              <a:ext uri="{FF2B5EF4-FFF2-40B4-BE49-F238E27FC236}">
                <a16:creationId xmlns:a16="http://schemas.microsoft.com/office/drawing/2014/main" id="{C6FC4FED-FBE8-4FF5-88A6-C750718D30D7}"/>
              </a:ext>
            </a:extLst>
          </p:cNvPr>
          <p:cNvSpPr/>
          <p:nvPr userDrawn="1"/>
        </p:nvSpPr>
        <p:spPr>
          <a:xfrm>
            <a:off x="136525" y="142875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Sottotitolo 2"/>
          <p:cNvSpPr>
            <a:spLocks noGrp="1"/>
          </p:cNvSpPr>
          <p:nvPr>
            <p:ph type="subTitle" idx="1"/>
          </p:nvPr>
        </p:nvSpPr>
        <p:spPr>
          <a:xfrm>
            <a:off x="603843" y="2479414"/>
            <a:ext cx="7930820" cy="1348555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ts val="6400"/>
              </a:lnSpc>
              <a:buNone/>
              <a:defRPr sz="6000" b="1" baseline="0">
                <a:solidFill>
                  <a:srgbClr val="086A2E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0"/>
          </p:nvPr>
        </p:nvSpPr>
        <p:spPr>
          <a:xfrm>
            <a:off x="603843" y="4117713"/>
            <a:ext cx="7930820" cy="1347789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ts val="2500"/>
              </a:lnSpc>
              <a:buNone/>
              <a:defRPr sz="2400" i="1"/>
            </a:lvl1pPr>
            <a:lvl2pPr marL="457200" indent="0">
              <a:lnSpc>
                <a:spcPts val="2300"/>
              </a:lnSpc>
              <a:buNone/>
              <a:defRPr sz="2200"/>
            </a:lvl2pPr>
            <a:lvl3pPr marL="914400" indent="0">
              <a:lnSpc>
                <a:spcPts val="2300"/>
              </a:lnSpc>
              <a:buNone/>
              <a:defRPr sz="2200"/>
            </a:lvl3pPr>
            <a:lvl4pPr marL="1371600" indent="0">
              <a:lnSpc>
                <a:spcPts val="2300"/>
              </a:lnSpc>
              <a:buNone/>
              <a:defRPr sz="2200"/>
            </a:lvl4pPr>
            <a:lvl5pPr marL="1828800" indent="0">
              <a:lnSpc>
                <a:spcPts val="2300"/>
              </a:lnSpc>
              <a:buNone/>
              <a:defRPr sz="22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285A641-289B-4563-B516-9E589BFACC0F}"/>
              </a:ext>
            </a:extLst>
          </p:cNvPr>
          <p:cNvGrpSpPr/>
          <p:nvPr userDrawn="1"/>
        </p:nvGrpSpPr>
        <p:grpSpPr>
          <a:xfrm>
            <a:off x="1595625" y="653211"/>
            <a:ext cx="5952750" cy="596900"/>
            <a:chOff x="2056765" y="653211"/>
            <a:chExt cx="5952750" cy="596900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7494150F-5B0C-48B6-9C02-26B566EF25B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692"/>
            <a:stretch/>
          </p:blipFill>
          <p:spPr bwMode="auto">
            <a:xfrm>
              <a:off x="4971414" y="667181"/>
              <a:ext cx="3038101" cy="56896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1" name="Text Box 2">
              <a:extLst>
                <a:ext uri="{FF2B5EF4-FFF2-40B4-BE49-F238E27FC236}">
                  <a16:creationId xmlns:a16="http://schemas.microsoft.com/office/drawing/2014/main" id="{CAD5247E-7EBF-4E17-84EE-E2C18053C3B1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018790" y="667181"/>
              <a:ext cx="1752600" cy="56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Cofinanziato</a:t>
              </a:r>
              <a:endParaRPr lang="it-IT" sz="11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dall’Unione Europea</a:t>
              </a:r>
              <a:endParaRPr lang="it-IT" sz="11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</p:txBody>
        </p:sp>
        <p:pic>
          <p:nvPicPr>
            <p:cNvPr id="12" name="Picture 11" descr="Background pattern&#10;&#10;Description automatically generated">
              <a:extLst>
                <a:ext uri="{FF2B5EF4-FFF2-40B4-BE49-F238E27FC236}">
                  <a16:creationId xmlns:a16="http://schemas.microsoft.com/office/drawing/2014/main" id="{0F35C3E5-298A-4CD7-AA70-23A465EF15D3}"/>
                </a:ext>
              </a:extLst>
            </p:cNvPr>
            <p:cNvPicPr/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6765" y="653211"/>
              <a:ext cx="895350" cy="596900"/>
            </a:xfrm>
            <a:prstGeom prst="rect">
              <a:avLst/>
            </a:prstGeom>
          </p:spPr>
        </p:pic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656CA6-0F88-49B5-9603-BFACB322F8C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DF734B1-4731-4A2E-91FE-625DCEB5DBF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31D5FCA1-2B90-469C-8065-A536DE47E2F2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536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0">
            <a:extLst>
              <a:ext uri="{FF2B5EF4-FFF2-40B4-BE49-F238E27FC236}">
                <a16:creationId xmlns:a16="http://schemas.microsoft.com/office/drawing/2014/main" id="{38A7CE6F-8379-47D9-A9CC-90A0161E6642}"/>
              </a:ext>
            </a:extLst>
          </p:cNvPr>
          <p:cNvSpPr/>
          <p:nvPr userDrawn="1"/>
        </p:nvSpPr>
        <p:spPr>
          <a:xfrm>
            <a:off x="136525" y="142875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pic>
        <p:nvPicPr>
          <p:cNvPr id="3" name="Immagine 6" descr="Fse_Completo.jpg">
            <a:extLst>
              <a:ext uri="{FF2B5EF4-FFF2-40B4-BE49-F238E27FC236}">
                <a16:creationId xmlns:a16="http://schemas.microsoft.com/office/drawing/2014/main" id="{0600ADD0-6D95-417D-AA9C-47FB763D23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0" y="2941638"/>
            <a:ext cx="7929563" cy="992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magine 4" descr="Web.png">
            <a:extLst>
              <a:ext uri="{FF2B5EF4-FFF2-40B4-BE49-F238E27FC236}">
                <a16:creationId xmlns:a16="http://schemas.microsoft.com/office/drawing/2014/main" id="{D0CCDA6C-2991-4063-8B3A-181F3EC5D9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6656388"/>
            <a:ext cx="2873375" cy="14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D52E4-F8D1-4D4F-B55F-C5859052A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A4D2D1-C403-4FC4-A5DF-8459CAA84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15E998-3A18-465E-9B0D-E722A872B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31840" y="6548437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1425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lat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immagine 7">
            <a:extLst>
              <a:ext uri="{FF2B5EF4-FFF2-40B4-BE49-F238E27FC236}">
                <a16:creationId xmlns:a16="http://schemas.microsoft.com/office/drawing/2014/main" id="{F7943992-DE8F-484C-8CFC-50004FC17C4D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6" name="Rettangolo 9">
            <a:extLst>
              <a:ext uri="{FF2B5EF4-FFF2-40B4-BE49-F238E27FC236}">
                <a16:creationId xmlns:a16="http://schemas.microsoft.com/office/drawing/2014/main" id="{C6FC4FED-FBE8-4FF5-88A6-C750718D30D7}"/>
              </a:ext>
            </a:extLst>
          </p:cNvPr>
          <p:cNvSpPr/>
          <p:nvPr userDrawn="1"/>
        </p:nvSpPr>
        <p:spPr>
          <a:xfrm>
            <a:off x="122665" y="130727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9" name="Sottotitolo 2"/>
          <p:cNvSpPr>
            <a:spLocks noGrp="1"/>
          </p:cNvSpPr>
          <p:nvPr>
            <p:ph type="subTitle" idx="1"/>
          </p:nvPr>
        </p:nvSpPr>
        <p:spPr>
          <a:xfrm>
            <a:off x="603843" y="2479414"/>
            <a:ext cx="7930820" cy="1348555"/>
          </a:xfrm>
        </p:spPr>
        <p:txBody>
          <a:bodyPr lIns="0" tIns="0" rIns="0" bIns="0" anchor="b">
            <a:noAutofit/>
          </a:bodyPr>
          <a:lstStyle>
            <a:lvl1pPr marL="0" indent="0" algn="ctr">
              <a:lnSpc>
                <a:spcPts val="6400"/>
              </a:lnSpc>
              <a:buNone/>
              <a:defRPr sz="6000" b="1" baseline="0">
                <a:solidFill>
                  <a:srgbClr val="086A2E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quarter" idx="10"/>
          </p:nvPr>
        </p:nvSpPr>
        <p:spPr>
          <a:xfrm>
            <a:off x="603843" y="4117713"/>
            <a:ext cx="7930820" cy="1347789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ts val="2500"/>
              </a:lnSpc>
              <a:buNone/>
              <a:defRPr sz="2400" i="1"/>
            </a:lvl1pPr>
            <a:lvl2pPr marL="457200" indent="0">
              <a:lnSpc>
                <a:spcPts val="2300"/>
              </a:lnSpc>
              <a:buNone/>
              <a:defRPr sz="2200"/>
            </a:lvl2pPr>
            <a:lvl3pPr marL="914400" indent="0">
              <a:lnSpc>
                <a:spcPts val="2300"/>
              </a:lnSpc>
              <a:buNone/>
              <a:defRPr sz="2200"/>
            </a:lvl3pPr>
            <a:lvl4pPr marL="1371600" indent="0">
              <a:lnSpc>
                <a:spcPts val="2300"/>
              </a:lnSpc>
              <a:buNone/>
              <a:defRPr sz="2200"/>
            </a:lvl4pPr>
            <a:lvl5pPr marL="1828800" indent="0">
              <a:lnSpc>
                <a:spcPts val="2300"/>
              </a:lnSpc>
              <a:buNone/>
              <a:defRPr sz="2200"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E447BB-A153-44D6-9E0F-596B00D8EC4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941B666-0CC9-4DDB-B673-A0994C68C943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19C3773-0653-41C0-A614-197DA91AC26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6853238" y="6547816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7897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B9E05F10-1011-4613-8333-0B28D9DF0FD7}"/>
              </a:ext>
            </a:extLst>
          </p:cNvPr>
          <p:cNvGrpSpPr/>
          <p:nvPr userDrawn="1"/>
        </p:nvGrpSpPr>
        <p:grpSpPr>
          <a:xfrm>
            <a:off x="5330682" y="6110038"/>
            <a:ext cx="3406918" cy="360000"/>
            <a:chOff x="2348250" y="2814025"/>
            <a:chExt cx="3406918" cy="360000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CEAB882-3C7B-4B16-A794-1BA2422ABF8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692"/>
            <a:stretch/>
          </p:blipFill>
          <p:spPr bwMode="auto">
            <a:xfrm>
              <a:off x="3922841" y="2822451"/>
              <a:ext cx="1832327" cy="343149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5" name="Text Box 2">
              <a:extLst>
                <a:ext uri="{FF2B5EF4-FFF2-40B4-BE49-F238E27FC236}">
                  <a16:creationId xmlns:a16="http://schemas.microsoft.com/office/drawing/2014/main" id="{2B8A67C3-DE8A-4156-ACAD-B85887E0D7B6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2888707" y="2822451"/>
              <a:ext cx="1057021" cy="343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8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Cofinanziato</a:t>
              </a:r>
              <a:endParaRPr lang="it-IT" sz="6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8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dall’Unione Europea</a:t>
              </a:r>
              <a:endParaRPr lang="it-IT" sz="6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</p:txBody>
        </p:sp>
        <p:pic>
          <p:nvPicPr>
            <p:cNvPr id="16" name="Picture 15" descr="Background pattern&#10;&#10;Description automatically generated">
              <a:extLst>
                <a:ext uri="{FF2B5EF4-FFF2-40B4-BE49-F238E27FC236}">
                  <a16:creationId xmlns:a16="http://schemas.microsoft.com/office/drawing/2014/main" id="{B8CA179D-8905-43CF-8108-A9667B9353B7}"/>
                </a:ext>
              </a:extLst>
            </p:cNvPr>
            <p:cNvPicPr/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48250" y="2814025"/>
              <a:ext cx="540000" cy="360000"/>
            </a:xfrm>
            <a:prstGeom prst="rect">
              <a:avLst/>
            </a:prstGeom>
          </p:spPr>
        </p:pic>
      </p:grpSp>
      <p:cxnSp>
        <p:nvCxnSpPr>
          <p:cNvPr id="3" name="Connettore 1 14">
            <a:extLst>
              <a:ext uri="{FF2B5EF4-FFF2-40B4-BE49-F238E27FC236}">
                <a16:creationId xmlns:a16="http://schemas.microsoft.com/office/drawing/2014/main" id="{2B6AFE94-07CE-41A8-9974-D480CB877646}"/>
              </a:ext>
            </a:extLst>
          </p:cNvPr>
          <p:cNvCxnSpPr/>
          <p:nvPr userDrawn="1"/>
        </p:nvCxnSpPr>
        <p:spPr>
          <a:xfrm>
            <a:off x="603250" y="785813"/>
            <a:ext cx="8280400" cy="0"/>
          </a:xfrm>
          <a:prstGeom prst="line">
            <a:avLst/>
          </a:prstGeom>
          <a:ln w="38100" cmpd="sng">
            <a:solidFill>
              <a:schemeClr val="bg1">
                <a:lumMod val="8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ttangolo 11">
            <a:extLst>
              <a:ext uri="{FF2B5EF4-FFF2-40B4-BE49-F238E27FC236}">
                <a16:creationId xmlns:a16="http://schemas.microsoft.com/office/drawing/2014/main" id="{50E2B230-5978-450A-8515-824D6821F666}"/>
              </a:ext>
            </a:extLst>
          </p:cNvPr>
          <p:cNvSpPr/>
          <p:nvPr userDrawn="1"/>
        </p:nvSpPr>
        <p:spPr>
          <a:xfrm>
            <a:off x="269875" y="295275"/>
            <a:ext cx="8604250" cy="6297613"/>
          </a:xfrm>
          <a:prstGeom prst="rect">
            <a:avLst/>
          </a:prstGeom>
          <a:noFill/>
          <a:ln w="635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3739E8-9B7B-40C5-B779-C248FE132AEE}"/>
              </a:ext>
            </a:extLst>
          </p:cNvPr>
          <p:cNvSpPr/>
          <p:nvPr userDrawn="1"/>
        </p:nvSpPr>
        <p:spPr>
          <a:xfrm>
            <a:off x="381000" y="944563"/>
            <a:ext cx="8382000" cy="4968875"/>
          </a:xfrm>
          <a:prstGeom prst="rect">
            <a:avLst/>
          </a:prstGeom>
          <a:solidFill>
            <a:srgbClr val="EBF1DE">
              <a:alpha val="50196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762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700">
              <a:solidFill>
                <a:schemeClr val="dk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b="1">
              <a:solidFill>
                <a:prstClr val="black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3843" y="409572"/>
            <a:ext cx="8278356" cy="276999"/>
          </a:xfrm>
          <a:noFill/>
        </p:spPr>
        <p:txBody>
          <a:bodyPr lIns="0" tIns="0" rIns="0" bIns="0">
            <a:spAutoFit/>
          </a:bodyPr>
          <a:lstStyle>
            <a:lvl1pPr algn="l">
              <a:defRPr sz="1800">
                <a:solidFill>
                  <a:srgbClr val="3B3D44"/>
                </a:solidFill>
                <a:latin typeface="Helvetica"/>
                <a:cs typeface="Helvetica"/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A390E0-1ECF-4DF7-93B4-2E4A99CE7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B0F78075-EED6-42A9-84A4-ADBB9F17F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1A20F22A-9E23-43B5-A8A1-862B9389B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26250" y="6521187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8869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14">
            <a:extLst>
              <a:ext uri="{FF2B5EF4-FFF2-40B4-BE49-F238E27FC236}">
                <a16:creationId xmlns:a16="http://schemas.microsoft.com/office/drawing/2014/main" id="{2B6AFE94-07CE-41A8-9974-D480CB877646}"/>
              </a:ext>
            </a:extLst>
          </p:cNvPr>
          <p:cNvCxnSpPr/>
          <p:nvPr userDrawn="1"/>
        </p:nvCxnSpPr>
        <p:spPr>
          <a:xfrm>
            <a:off x="603250" y="785813"/>
            <a:ext cx="8280400" cy="0"/>
          </a:xfrm>
          <a:prstGeom prst="line">
            <a:avLst/>
          </a:prstGeom>
          <a:ln w="38100" cmpd="sng">
            <a:solidFill>
              <a:schemeClr val="bg1">
                <a:lumMod val="8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ttangolo 11">
            <a:extLst>
              <a:ext uri="{FF2B5EF4-FFF2-40B4-BE49-F238E27FC236}">
                <a16:creationId xmlns:a16="http://schemas.microsoft.com/office/drawing/2014/main" id="{50E2B230-5978-450A-8515-824D6821F666}"/>
              </a:ext>
            </a:extLst>
          </p:cNvPr>
          <p:cNvSpPr/>
          <p:nvPr userDrawn="1"/>
        </p:nvSpPr>
        <p:spPr>
          <a:xfrm>
            <a:off x="269875" y="295275"/>
            <a:ext cx="8604250" cy="6297613"/>
          </a:xfrm>
          <a:prstGeom prst="rect">
            <a:avLst/>
          </a:prstGeom>
          <a:noFill/>
          <a:ln w="635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73739E8-9B7B-40C5-B779-C248FE132AEE}"/>
              </a:ext>
            </a:extLst>
          </p:cNvPr>
          <p:cNvSpPr/>
          <p:nvPr userDrawn="1"/>
        </p:nvSpPr>
        <p:spPr>
          <a:xfrm>
            <a:off x="381000" y="944563"/>
            <a:ext cx="8382000" cy="4968875"/>
          </a:xfrm>
          <a:prstGeom prst="rect">
            <a:avLst/>
          </a:prstGeom>
          <a:solidFill>
            <a:srgbClr val="EBF1DE">
              <a:alpha val="50196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762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700">
              <a:solidFill>
                <a:schemeClr val="dk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b="1">
              <a:solidFill>
                <a:prstClr val="black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3843" y="409572"/>
            <a:ext cx="8278356" cy="276999"/>
          </a:xfrm>
          <a:noFill/>
        </p:spPr>
        <p:txBody>
          <a:bodyPr lIns="0" tIns="0" rIns="0" bIns="0">
            <a:spAutoFit/>
          </a:bodyPr>
          <a:lstStyle>
            <a:lvl1pPr algn="l">
              <a:defRPr sz="1800">
                <a:solidFill>
                  <a:srgbClr val="3B3D44"/>
                </a:solidFill>
                <a:latin typeface="Helvetica"/>
                <a:cs typeface="Helvetica"/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7D868-D3DA-4548-8E2D-A9B6D418B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4FCECF3-FACF-4E8B-AC31-81BB57A5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EFD1D2-0B3E-4C4A-8677-473D3CAA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39384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6807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579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3843" y="409572"/>
            <a:ext cx="8278356" cy="276999"/>
          </a:xfrm>
          <a:noFill/>
        </p:spPr>
        <p:txBody>
          <a:bodyPr lIns="0" tIns="0" rIns="0" bIns="0">
            <a:spAutoFit/>
          </a:bodyPr>
          <a:lstStyle>
            <a:lvl1pPr algn="l">
              <a:defRPr sz="2000">
                <a:solidFill>
                  <a:srgbClr val="086A2E"/>
                </a:solidFill>
                <a:latin typeface="+mn-lt"/>
                <a:cs typeface="Helvetica"/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7D868-D3DA-4548-8E2D-A9B6D418B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4FCECF3-FACF-4E8B-AC31-81BB57A5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EFD1D2-0B3E-4C4A-8677-473D3CAA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39384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9585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79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11">
            <a:extLst>
              <a:ext uri="{FF2B5EF4-FFF2-40B4-BE49-F238E27FC236}">
                <a16:creationId xmlns:a16="http://schemas.microsoft.com/office/drawing/2014/main" id="{50E2B230-5978-450A-8515-824D6821F666}"/>
              </a:ext>
            </a:extLst>
          </p:cNvPr>
          <p:cNvSpPr/>
          <p:nvPr userDrawn="1"/>
        </p:nvSpPr>
        <p:spPr>
          <a:xfrm>
            <a:off x="269875" y="295275"/>
            <a:ext cx="8604250" cy="6297613"/>
          </a:xfrm>
          <a:prstGeom prst="rect">
            <a:avLst/>
          </a:prstGeom>
          <a:noFill/>
          <a:ln w="635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67D868-D3DA-4548-8E2D-A9B6D418B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34FCECF3-FACF-4E8B-AC31-81BB57A58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EFD1D2-0B3E-4C4A-8677-473D3CAA1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39384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43880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79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to + d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Connettore 1 14">
            <a:extLst>
              <a:ext uri="{FF2B5EF4-FFF2-40B4-BE49-F238E27FC236}">
                <a16:creationId xmlns:a16="http://schemas.microsoft.com/office/drawing/2014/main" id="{2B6AFE94-07CE-41A8-9974-D480CB877646}"/>
              </a:ext>
            </a:extLst>
          </p:cNvPr>
          <p:cNvCxnSpPr/>
          <p:nvPr userDrawn="1"/>
        </p:nvCxnSpPr>
        <p:spPr>
          <a:xfrm>
            <a:off x="603250" y="785813"/>
            <a:ext cx="8280400" cy="0"/>
          </a:xfrm>
          <a:prstGeom prst="line">
            <a:avLst/>
          </a:prstGeom>
          <a:ln w="38100" cmpd="sng">
            <a:solidFill>
              <a:schemeClr val="bg1">
                <a:lumMod val="8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ttangolo 11">
            <a:extLst>
              <a:ext uri="{FF2B5EF4-FFF2-40B4-BE49-F238E27FC236}">
                <a16:creationId xmlns:a16="http://schemas.microsoft.com/office/drawing/2014/main" id="{50E2B230-5978-450A-8515-824D6821F666}"/>
              </a:ext>
            </a:extLst>
          </p:cNvPr>
          <p:cNvSpPr/>
          <p:nvPr userDrawn="1"/>
        </p:nvSpPr>
        <p:spPr>
          <a:xfrm>
            <a:off x="269875" y="295275"/>
            <a:ext cx="8604250" cy="6297613"/>
          </a:xfrm>
          <a:prstGeom prst="rect">
            <a:avLst/>
          </a:prstGeom>
          <a:noFill/>
          <a:ln w="635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B831C35-C2AE-4995-8E7C-B68099115BF3}"/>
              </a:ext>
            </a:extLst>
          </p:cNvPr>
          <p:cNvSpPr txBox="1">
            <a:spLocks/>
          </p:cNvSpPr>
          <p:nvPr userDrawn="1"/>
        </p:nvSpPr>
        <p:spPr>
          <a:xfrm>
            <a:off x="798513" y="2446338"/>
            <a:ext cx="4260850" cy="10953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/>
              <a:buNone/>
              <a:defRPr sz="1500" kern="1200">
                <a:solidFill>
                  <a:srgbClr val="767675"/>
                </a:solidFill>
                <a:latin typeface="Arial"/>
                <a:ea typeface="+mn-ea"/>
                <a:cs typeface="Arial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Innovazione</a:t>
            </a:r>
          </a:p>
          <a:p>
            <a:pPr fontAlgn="auto">
              <a:lnSpc>
                <a:spcPts val="3600"/>
              </a:lnSpc>
              <a:spcAft>
                <a:spcPts val="0"/>
              </a:spcAft>
              <a:defRPr/>
            </a:pPr>
            <a:r>
              <a:rPr lang="it-IT" sz="4400">
                <a:solidFill>
                  <a:schemeClr val="bg1"/>
                </a:solidFill>
                <a:latin typeface="Helvetica"/>
                <a:cs typeface="Helvetica"/>
              </a:rPr>
              <a:t>e competitività</a:t>
            </a:r>
          </a:p>
        </p:txBody>
      </p:sp>
      <p:sp>
        <p:nvSpPr>
          <p:cNvPr id="6" name="Segnaposto immagine 7">
            <a:extLst>
              <a:ext uri="{FF2B5EF4-FFF2-40B4-BE49-F238E27FC236}">
                <a16:creationId xmlns:a16="http://schemas.microsoft.com/office/drawing/2014/main" id="{220D73E2-4191-426F-A987-DA25A1D6F440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202113" y="-511175"/>
            <a:ext cx="3679825" cy="4714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defRPr/>
            </a:pPr>
            <a:endParaRPr lang="it-IT" altLang="it-IT"/>
          </a:p>
        </p:txBody>
      </p:sp>
      <p:pic>
        <p:nvPicPr>
          <p:cNvPr id="7" name="Immagine 16" descr="Fse_CompletoPiccolo.jpg">
            <a:extLst>
              <a:ext uri="{FF2B5EF4-FFF2-40B4-BE49-F238E27FC236}">
                <a16:creationId xmlns:a16="http://schemas.microsoft.com/office/drawing/2014/main" id="{58041D42-4486-4297-BE68-D9C8FF9386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4200" y="6092825"/>
            <a:ext cx="3073400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73739E8-9B7B-40C5-B779-C248FE132AEE}"/>
              </a:ext>
            </a:extLst>
          </p:cNvPr>
          <p:cNvSpPr/>
          <p:nvPr userDrawn="1"/>
        </p:nvSpPr>
        <p:spPr>
          <a:xfrm>
            <a:off x="381000" y="944563"/>
            <a:ext cx="8382000" cy="4968875"/>
          </a:xfrm>
          <a:prstGeom prst="rect">
            <a:avLst/>
          </a:prstGeom>
          <a:solidFill>
            <a:srgbClr val="EBF1DE">
              <a:alpha val="50196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762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700">
              <a:solidFill>
                <a:schemeClr val="dk1"/>
              </a:solidFill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 sz="1400" b="1">
              <a:solidFill>
                <a:prstClr val="black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03843" y="409572"/>
            <a:ext cx="8278356" cy="276999"/>
          </a:xfrm>
          <a:noFill/>
        </p:spPr>
        <p:txBody>
          <a:bodyPr lIns="0" tIns="0" rIns="0" bIns="0">
            <a:spAutoFit/>
          </a:bodyPr>
          <a:lstStyle>
            <a:lvl1pPr algn="l">
              <a:defRPr sz="1800">
                <a:solidFill>
                  <a:srgbClr val="3B3D44"/>
                </a:solidFill>
                <a:latin typeface="Helvetica"/>
                <a:cs typeface="Helvetica"/>
              </a:defRPr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6DA197E9-D4F8-4A01-AE5A-3EC70800F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4831C9D9-ABA4-4DDF-B0C5-42DA8CF83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E5E1336-9CD4-4CEF-BF54-156E577ED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16725" y="6505633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47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0">
            <a:extLst>
              <a:ext uri="{FF2B5EF4-FFF2-40B4-BE49-F238E27FC236}">
                <a16:creationId xmlns:a16="http://schemas.microsoft.com/office/drawing/2014/main" id="{38A7CE6F-8379-47D9-A9CC-90A0161E6642}"/>
              </a:ext>
            </a:extLst>
          </p:cNvPr>
          <p:cNvSpPr/>
          <p:nvPr userDrawn="1"/>
        </p:nvSpPr>
        <p:spPr>
          <a:xfrm>
            <a:off x="136525" y="142875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E22E0B6-26D2-467D-95D5-0834F9941956}"/>
              </a:ext>
            </a:extLst>
          </p:cNvPr>
          <p:cNvGrpSpPr/>
          <p:nvPr userDrawn="1"/>
        </p:nvGrpSpPr>
        <p:grpSpPr>
          <a:xfrm>
            <a:off x="1595625" y="3130550"/>
            <a:ext cx="5952750" cy="596900"/>
            <a:chOff x="2056765" y="653211"/>
            <a:chExt cx="5952750" cy="596900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D6F55B7-88C4-44D1-A7D5-55E88DCE1785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13692"/>
            <a:stretch/>
          </p:blipFill>
          <p:spPr bwMode="auto">
            <a:xfrm>
              <a:off x="4971414" y="667181"/>
              <a:ext cx="3038101" cy="56896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7" name="Text Box 2">
              <a:extLst>
                <a:ext uri="{FF2B5EF4-FFF2-40B4-BE49-F238E27FC236}">
                  <a16:creationId xmlns:a16="http://schemas.microsoft.com/office/drawing/2014/main" id="{EF5B8C3A-A5E4-4628-B791-611715156596}"/>
                </a:ext>
              </a:extLst>
            </p:cNvPr>
            <p:cNvSpPr txBox="1">
              <a:spLocks noChangeArrowheads="1"/>
            </p:cNvSpPr>
            <p:nvPr userDrawn="1"/>
          </p:nvSpPr>
          <p:spPr bwMode="auto">
            <a:xfrm>
              <a:off x="3018790" y="667181"/>
              <a:ext cx="1752600" cy="5689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>
              <a:noAutofit/>
            </a:bodyPr>
            <a:lstStyle/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Cofinanziato</a:t>
              </a:r>
              <a:endParaRPr lang="it-IT" sz="11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  <a:p>
              <a:pPr algn="l">
                <a:lnSpc>
                  <a:spcPct val="107000"/>
                </a:lnSpc>
                <a:spcAft>
                  <a:spcPts val="800"/>
                </a:spcAft>
              </a:pPr>
              <a:r>
                <a:rPr lang="it-IT" sz="1400" b="1" kern="50">
                  <a:effectLst/>
                  <a:latin typeface="Calibri" panose="020F0502020204030204" pitchFamily="34" charset="0"/>
                  <a:ea typeface="SimSun" panose="02010600030101010101" pitchFamily="2" charset="-122"/>
                  <a:cs typeface="Calibri" panose="020F0502020204030204" pitchFamily="34" charset="0"/>
                </a:rPr>
                <a:t>dall’Unione Europea</a:t>
              </a:r>
              <a:endParaRPr lang="it-IT" sz="1100" kern="50">
                <a:effectLst/>
                <a:latin typeface="Calibri" panose="020F0502020204030204" pitchFamily="34" charset="0"/>
                <a:ea typeface="SimSun" panose="02010600030101010101" pitchFamily="2" charset="-122"/>
                <a:cs typeface="Calibri" panose="020F0502020204030204" pitchFamily="34" charset="0"/>
              </a:endParaRPr>
            </a:p>
          </p:txBody>
        </p:sp>
        <p:pic>
          <p:nvPicPr>
            <p:cNvPr id="8" name="Picture 7" descr="Background pattern&#10;&#10;Description automatically generated">
              <a:extLst>
                <a:ext uri="{FF2B5EF4-FFF2-40B4-BE49-F238E27FC236}">
                  <a16:creationId xmlns:a16="http://schemas.microsoft.com/office/drawing/2014/main" id="{895D0CCC-08CE-4072-BD47-E23DBEDF43AB}"/>
                </a:ext>
              </a:extLst>
            </p:cNvPr>
            <p:cNvPicPr/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56765" y="653211"/>
              <a:ext cx="895350" cy="596900"/>
            </a:xfrm>
            <a:prstGeom prst="rect">
              <a:avLst/>
            </a:prstGeom>
          </p:spPr>
        </p:pic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C730DC-A987-4A0A-96FF-C8483D9F9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F0F32-F9C7-403C-BF2E-0820140A8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61551-B4C6-4E9F-BD44-4BA84F139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5515" y="6548437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1536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0">
            <a:extLst>
              <a:ext uri="{FF2B5EF4-FFF2-40B4-BE49-F238E27FC236}">
                <a16:creationId xmlns:a16="http://schemas.microsoft.com/office/drawing/2014/main" id="{38A7CE6F-8379-47D9-A9CC-90A0161E6642}"/>
              </a:ext>
            </a:extLst>
          </p:cNvPr>
          <p:cNvSpPr/>
          <p:nvPr userDrawn="1"/>
        </p:nvSpPr>
        <p:spPr>
          <a:xfrm>
            <a:off x="136525" y="142875"/>
            <a:ext cx="8893175" cy="6588125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C730DC-A987-4A0A-96FF-C8483D9F9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F0F32-F9C7-403C-BF2E-0820140A8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961551-B4C6-4E9F-BD44-4BA84F139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55515" y="6548437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229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976C1E7-83BC-476D-9299-A6F7AD289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9916C1-1A19-48E9-897D-8EBC7D334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6BFA0-357D-4C85-8CFC-CD3DC37FE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473886-F555-40E9-9653-4BCF37E444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40C4B-7F35-4178-9291-DAF3BCB512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195FF-31AD-4DB1-9625-51998F40A6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922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7" r:id="rId2"/>
    <p:sldLayoutId id="2147483673" r:id="rId3"/>
    <p:sldLayoutId id="2147483678" r:id="rId4"/>
    <p:sldLayoutId id="2147483681" r:id="rId5"/>
    <p:sldLayoutId id="2147483680" r:id="rId6"/>
    <p:sldLayoutId id="2147483676" r:id="rId7"/>
    <p:sldLayoutId id="2147483674" r:id="rId8"/>
    <p:sldLayoutId id="2147483679" r:id="rId9"/>
    <p:sldLayoutId id="2147483675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E2C18A-8B7A-4B8D-8553-8B15F7C49ED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514" y="5276741"/>
            <a:ext cx="7930820" cy="354079"/>
          </a:xfrm>
        </p:spPr>
        <p:txBody>
          <a:bodyPr/>
          <a:lstStyle/>
          <a:p>
            <a:r>
              <a:rPr lang="it-IT" dirty="0"/>
              <a:t>Webinar 28.05.2026</a:t>
            </a:r>
          </a:p>
        </p:txBody>
      </p:sp>
      <p:sp>
        <p:nvSpPr>
          <p:cNvPr id="7" name="Text Box 4">
            <a:extLst>
              <a:ext uri="{FF2B5EF4-FFF2-40B4-BE49-F238E27FC236}">
                <a16:creationId xmlns:a16="http://schemas.microsoft.com/office/drawing/2014/main" id="{844D73BD-C344-4E14-8B31-101C495434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129" y="6029845"/>
            <a:ext cx="8639631" cy="568265"/>
          </a:xfrm>
          <a:prstGeom prst="rect">
            <a:avLst/>
          </a:prstGeom>
          <a:solidFill>
            <a:srgbClr val="2E663E">
              <a:alpha val="44000"/>
            </a:srgb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sz="2000" b="1">
                <a:solidFill>
                  <a:schemeClr val="bg1"/>
                </a:solidFill>
                <a:latin typeface="Titillium Web" pitchFamily="2" charset="77"/>
              </a:rPr>
              <a:t>Direzione Generale Famiglia, Solidarietà sociale, Disabilità e Pari opportunità</a:t>
            </a:r>
            <a:endParaRPr lang="it-IT" sz="2400" b="1" i="0" u="none" strike="noStrike">
              <a:solidFill>
                <a:schemeClr val="bg1"/>
              </a:solidFill>
              <a:effectLst/>
              <a:latin typeface="Titillium Web" pitchFamily="2" charset="77"/>
            </a:endParaRPr>
          </a:p>
        </p:txBody>
      </p:sp>
      <p:sp>
        <p:nvSpPr>
          <p:cNvPr id="8" name="CasellaDiTesto 5">
            <a:extLst>
              <a:ext uri="{FF2B5EF4-FFF2-40B4-BE49-F238E27FC236}">
                <a16:creationId xmlns:a16="http://schemas.microsoft.com/office/drawing/2014/main" id="{DC098780-A8D3-439D-BFA0-38F8B9091E50}"/>
              </a:ext>
            </a:extLst>
          </p:cNvPr>
          <p:cNvSpPr txBox="1"/>
          <p:nvPr/>
        </p:nvSpPr>
        <p:spPr bwMode="auto">
          <a:xfrm>
            <a:off x="257595" y="279991"/>
            <a:ext cx="8604000" cy="786809"/>
          </a:xfrm>
          <a:prstGeom prst="rect">
            <a:avLst/>
          </a:prstGeom>
          <a:solidFill>
            <a:srgbClr val="046228">
              <a:alpha val="42126"/>
            </a:srgbClr>
          </a:solidFill>
        </p:spPr>
        <p:txBody>
          <a:bodyPr wrap="square" rtlCol="0" anchor="ctr" anchorCtr="0">
            <a:noAutofit/>
          </a:bodyPr>
          <a:lstStyle/>
          <a:p>
            <a:pPr algn="ctr">
              <a:defRPr/>
            </a:pPr>
            <a:endParaRPr lang="it-IT" sz="2000" b="1">
              <a:solidFill>
                <a:schemeClr val="bg1"/>
              </a:solidFill>
              <a:latin typeface="Helvetic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166DBC-62CE-4F13-A2AA-C94C0FC63543}"/>
              </a:ext>
            </a:extLst>
          </p:cNvPr>
          <p:cNvSpPr txBox="1"/>
          <p:nvPr/>
        </p:nvSpPr>
        <p:spPr>
          <a:xfrm>
            <a:off x="569934" y="2188581"/>
            <a:ext cx="8004132" cy="175432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3200" b="1" dirty="0">
                <a:solidFill>
                  <a:srgbClr val="005C00"/>
                </a:solidFill>
              </a:rPr>
              <a:t>NIDI GRATIS PLUS 2026/2027</a:t>
            </a:r>
          </a:p>
          <a:p>
            <a:pPr algn="ctr"/>
            <a:endParaRPr lang="it-IT" sz="800" b="1" dirty="0">
              <a:solidFill>
                <a:srgbClr val="005C00"/>
              </a:solidFill>
            </a:endParaRPr>
          </a:p>
          <a:p>
            <a:pPr algn="ctr"/>
            <a:endParaRPr lang="it-IT" sz="3600" b="1" dirty="0">
              <a:solidFill>
                <a:srgbClr val="005C00"/>
              </a:solidFill>
            </a:endParaRPr>
          </a:p>
          <a:p>
            <a:pPr algn="ctr"/>
            <a:r>
              <a:rPr lang="it-IT" sz="3200" b="1" dirty="0">
                <a:solidFill>
                  <a:srgbClr val="005C00"/>
                </a:solidFill>
              </a:rPr>
              <a:t>Adesione alla Misura da parte dei Comuni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67D5727F-F0FD-45AA-9029-AE8D6C53359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1550" y="309552"/>
            <a:ext cx="7200900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7757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1D720-DC79-450E-CC8E-5943654FB3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0C879785-9702-9929-2A43-DE4BFE00E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10</a:t>
            </a:fld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B3EB955-0FAA-541E-BBC9-CCED8E1E981B}"/>
              </a:ext>
            </a:extLst>
          </p:cNvPr>
          <p:cNvSpPr txBox="1"/>
          <p:nvPr/>
        </p:nvSpPr>
        <p:spPr>
          <a:xfrm>
            <a:off x="436600" y="425543"/>
            <a:ext cx="81906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altLang="it-IT" sz="2400" b="1" dirty="0">
                <a:solidFill>
                  <a:srgbClr val="086A2E"/>
                </a:solidFill>
                <a:cs typeface="Helvetica"/>
              </a:rPr>
              <a:t>Punti di attenzione 2/2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5E9EC278-54F6-7D69-61D7-513A241D2A22}"/>
              </a:ext>
            </a:extLst>
          </p:cNvPr>
          <p:cNvSpPr/>
          <p:nvPr/>
        </p:nvSpPr>
        <p:spPr bwMode="auto">
          <a:xfrm>
            <a:off x="461913" y="1280161"/>
            <a:ext cx="8276734" cy="4180840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rgbClr val="9BBB59"/>
            </a:solidFill>
            <a:prstDash val="sysDot"/>
          </a:ln>
          <a:effectLst/>
        </p:spPr>
        <p:txBody>
          <a:bodyPr anchor="ctr"/>
          <a:lstStyle/>
          <a:p>
            <a:pPr marL="180000" algn="just"/>
            <a:r>
              <a:rPr lang="it-IT" sz="1600" b="1" dirty="0"/>
              <a:t>In ogni documento contabile </a:t>
            </a:r>
            <a:r>
              <a:rPr lang="it-IT" sz="1600" dirty="0"/>
              <a:t>che abbia rilievo per la misura Nidi Gratis (a titolo esemplificativo: fatture che emette l’ente gestore di riscossione delle rette nei confronti del Comune, atti di pagamento del Comune nei confronti delle strutture) </a:t>
            </a:r>
            <a:r>
              <a:rPr lang="it-IT" sz="1600" b="1" dirty="0"/>
              <a:t>dovrà essere indicato il </a:t>
            </a:r>
            <a:r>
              <a:rPr lang="it-IT" sz="1600" dirty="0"/>
              <a:t>codice </a:t>
            </a:r>
            <a:r>
              <a:rPr lang="it-IT" sz="1600" b="1" dirty="0"/>
              <a:t>Cup</a:t>
            </a:r>
            <a:r>
              <a:rPr lang="it-IT" sz="1600" dirty="0"/>
              <a:t> </a:t>
            </a:r>
            <a:r>
              <a:rPr lang="it-IT" sz="1600" b="1" dirty="0"/>
              <a:t>del progetto: E81I26000130009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it-IT" sz="1600" dirty="0"/>
          </a:p>
          <a:p>
            <a:pPr marL="180000" algn="just"/>
            <a:r>
              <a:rPr lang="it-IT" sz="1600" b="1" dirty="0"/>
              <a:t>I Comuni </a:t>
            </a:r>
            <a:r>
              <a:rPr lang="it-IT" sz="1600" dirty="0"/>
              <a:t>(Unioni di Comuni, Comunità montane, Comuni in forma associata) </a:t>
            </a:r>
            <a:r>
              <a:rPr lang="it-IT" sz="1600" b="1" dirty="0"/>
              <a:t>dovranno dotarsi di un registro giornaliero delle presenze e assenze: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sz="1600" dirty="0"/>
              <a:t>che riporti </a:t>
            </a:r>
            <a:r>
              <a:rPr lang="it-IT" sz="1600" b="1" dirty="0"/>
              <a:t>il codice </a:t>
            </a:r>
            <a:r>
              <a:rPr lang="it-IT" sz="1600" b="1" dirty="0" err="1"/>
              <a:t>cudes</a:t>
            </a:r>
            <a:r>
              <a:rPr lang="it-IT" sz="1600" b="1" dirty="0"/>
              <a:t> della struttura ed eventuali note </a:t>
            </a:r>
            <a:r>
              <a:rPr lang="it-IT" sz="1600" dirty="0"/>
              <a:t>in caso di riduzione di orario (es. tempo parziale); 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sz="1600" dirty="0"/>
              <a:t>che dovrà essere </a:t>
            </a:r>
            <a:r>
              <a:rPr lang="it-IT" sz="1600" b="1" dirty="0"/>
              <a:t>tenuto agli atti per dieci anni </a:t>
            </a:r>
            <a:r>
              <a:rPr lang="it-IT" sz="1600" dirty="0"/>
              <a:t>e dovrà essere esibito in caso di futuri controlli in loco;</a:t>
            </a:r>
          </a:p>
          <a:p>
            <a:pPr marL="742950" lvl="1" indent="-285750" algn="just">
              <a:buFont typeface="Arial" panose="020B0604020202020204" pitchFamily="34" charset="0"/>
              <a:buChar char="•"/>
            </a:pPr>
            <a:r>
              <a:rPr lang="it-IT" sz="1600" dirty="0"/>
              <a:t>che dovrà essere </a:t>
            </a:r>
            <a:r>
              <a:rPr lang="it-IT" sz="1600" b="1" dirty="0"/>
              <a:t>sottoscritto da entrambi i Legali Rappresentanti</a:t>
            </a:r>
            <a:r>
              <a:rPr lang="it-IT" sz="1600" dirty="0"/>
              <a:t>, ossia il rappresentante dell’Ente gestore (es. Cooperativa) e il Sindaco del Comune o suo delegato ad operare per la misura Nidi Gratis, al termine dell’anno educativo (in caso di struttura privata o struttura comunale data in concessione). </a:t>
            </a:r>
          </a:p>
        </p:txBody>
      </p:sp>
      <p:pic>
        <p:nvPicPr>
          <p:cNvPr id="5" name="Picture 20">
            <a:extLst>
              <a:ext uri="{FF2B5EF4-FFF2-40B4-BE49-F238E27FC236}">
                <a16:creationId xmlns:a16="http://schemas.microsoft.com/office/drawing/2014/main" id="{65EFC9A5-0E20-F2EE-B908-11E70EECEB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87" y="1054341"/>
            <a:ext cx="445769" cy="45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23684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4">
            <a:extLst>
              <a:ext uri="{FF2B5EF4-FFF2-40B4-BE49-F238E27FC236}">
                <a16:creationId xmlns:a16="http://schemas.microsoft.com/office/drawing/2014/main" id="{90CE46EA-4A20-39D6-FDDD-0609234410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2" y="234949"/>
            <a:ext cx="8639631" cy="6388099"/>
          </a:xfrm>
          <a:prstGeom prst="rect">
            <a:avLst/>
          </a:prstGeom>
          <a:solidFill>
            <a:srgbClr val="2E663E">
              <a:alpha val="44000"/>
            </a:srgbClr>
          </a:solidFill>
          <a:ln>
            <a:noFill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it-IT" sz="2400" b="1" i="0" u="none" strike="noStrike" dirty="0">
              <a:solidFill>
                <a:schemeClr val="bg1"/>
              </a:solidFill>
              <a:effectLst/>
              <a:latin typeface="Titillium Web" pitchFamily="2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4F01BA-C68C-1164-A67D-2C0CEC524BF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11</a:t>
            </a:fld>
            <a:endParaRPr lang="it-IT"/>
          </a:p>
        </p:txBody>
      </p:sp>
      <p:sp>
        <p:nvSpPr>
          <p:cNvPr id="8" name="Subtitle 1">
            <a:extLst>
              <a:ext uri="{FF2B5EF4-FFF2-40B4-BE49-F238E27FC236}">
                <a16:creationId xmlns:a16="http://schemas.microsoft.com/office/drawing/2014/main" id="{AF1C03C5-1127-4CEA-BE61-DA4736CB1052}"/>
              </a:ext>
            </a:extLst>
          </p:cNvPr>
          <p:cNvSpPr txBox="1">
            <a:spLocks/>
          </p:cNvSpPr>
          <p:nvPr/>
        </p:nvSpPr>
        <p:spPr>
          <a:xfrm>
            <a:off x="1362320" y="2754722"/>
            <a:ext cx="7300913" cy="1485808"/>
          </a:xfrm>
          <a:prstGeom prst="rect">
            <a:avLst/>
          </a:prstGeom>
          <a:ln>
            <a:noFill/>
          </a:ln>
          <a:effectLst/>
        </p:spPr>
        <p:txBody>
          <a:bodyPr vert="horz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ts val="64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b="1" kern="1200" baseline="0">
                <a:solidFill>
                  <a:srgbClr val="086A2E"/>
                </a:solidFill>
                <a:latin typeface="Helvetica"/>
                <a:ea typeface="+mn-ea"/>
                <a:cs typeface="Helvetica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it-IT" sz="3600" dirty="0">
                <a:solidFill>
                  <a:schemeClr val="bg1"/>
                </a:solidFill>
              </a:rPr>
              <a:t>NIDI GRATIS PLUS 2025/2026</a:t>
            </a:r>
          </a:p>
          <a:p>
            <a:pPr>
              <a:spcBef>
                <a:spcPts val="0"/>
              </a:spcBef>
            </a:pPr>
            <a:r>
              <a:rPr lang="it-IT" sz="2800" b="0" dirty="0">
                <a:solidFill>
                  <a:schemeClr val="bg1"/>
                </a:solidFill>
              </a:rPr>
              <a:t>Risultati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471429-0DA6-4D36-9FDB-700494B4DDE2}"/>
              </a:ext>
            </a:extLst>
          </p:cNvPr>
          <p:cNvSpPr txBox="1"/>
          <p:nvPr/>
        </p:nvSpPr>
        <p:spPr>
          <a:xfrm>
            <a:off x="263452" y="2382559"/>
            <a:ext cx="1308238" cy="209288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b">
            <a:spAutoFit/>
          </a:bodyPr>
          <a:lstStyle/>
          <a:p>
            <a:pPr algn="ctr"/>
            <a:r>
              <a:rPr lang="it-IT" sz="13000" b="1" dirty="0">
                <a:ln w="28575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endParaRPr lang="it-IT" sz="10800" dirty="0">
              <a:ln w="28575">
                <a:noFill/>
                <a:prstDash val="solid"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947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4BFD069-B357-1E0E-A02C-D8B9ECC25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12</a:t>
            </a:fld>
            <a:endParaRPr lang="it-IT"/>
          </a:p>
        </p:txBody>
      </p:sp>
      <p:sp>
        <p:nvSpPr>
          <p:cNvPr id="33" name="Titolo 1">
            <a:extLst>
              <a:ext uri="{FF2B5EF4-FFF2-40B4-BE49-F238E27FC236}">
                <a16:creationId xmlns:a16="http://schemas.microsoft.com/office/drawing/2014/main" id="{20CA8F35-E1F6-00B7-3E22-DE00C2A74256}"/>
              </a:ext>
            </a:extLst>
          </p:cNvPr>
          <p:cNvSpPr txBox="1">
            <a:spLocks/>
          </p:cNvSpPr>
          <p:nvPr/>
        </p:nvSpPr>
        <p:spPr bwMode="auto">
          <a:xfrm>
            <a:off x="375449" y="404664"/>
            <a:ext cx="8393103" cy="39723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it-IT" sz="2400" b="1" dirty="0">
                <a:solidFill>
                  <a:srgbClr val="086A2E"/>
                </a:solidFill>
                <a:latin typeface="Calibri" panose="020F0502020204030204"/>
                <a:cs typeface="Helvetica"/>
              </a:rPr>
              <a:t>Esiti dell’edizione Nidi Gratis Plus 2025/2026</a:t>
            </a:r>
          </a:p>
          <a:p>
            <a:pPr algn="ctr">
              <a:defRPr/>
            </a:pPr>
            <a:endParaRPr lang="it-IT" sz="2400" b="1" dirty="0">
              <a:solidFill>
                <a:srgbClr val="086A2E"/>
              </a:solidFill>
              <a:latin typeface="Calibri Light" panose="020F0302020204030204" pitchFamily="34" charset="0"/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3DADA97C-2B21-81EE-C2A9-C5BE80E3CA62}"/>
              </a:ext>
            </a:extLst>
          </p:cNvPr>
          <p:cNvGrpSpPr/>
          <p:nvPr/>
        </p:nvGrpSpPr>
        <p:grpSpPr>
          <a:xfrm>
            <a:off x="462467" y="860979"/>
            <a:ext cx="8250891" cy="1439322"/>
            <a:chOff x="462467" y="1217961"/>
            <a:chExt cx="8250891" cy="1439322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9A8991D-10CA-3EFD-BDE9-5E4DBD87C2CA}"/>
                </a:ext>
              </a:extLst>
            </p:cNvPr>
            <p:cNvSpPr/>
            <p:nvPr/>
          </p:nvSpPr>
          <p:spPr>
            <a:xfrm>
              <a:off x="463102" y="1382989"/>
              <a:ext cx="8196940" cy="1271342"/>
            </a:xfrm>
            <a:prstGeom prst="rect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rtlCol="0" anchor="ctr">
              <a:noAutofit/>
            </a:bodyPr>
            <a:lstStyle/>
            <a:p>
              <a:pPr algn="just">
                <a:lnSpc>
                  <a:spcPts val="2000"/>
                </a:lnSpc>
              </a:pPr>
              <a:endParaRPr lang="it-IT" sz="1600" b="1">
                <a:solidFill>
                  <a:schemeClr val="tx1"/>
                </a:solidFill>
              </a:endParaRPr>
            </a:p>
          </p:txBody>
        </p: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4B2470E6-399B-5C84-5611-D55F99E6BE41}"/>
                </a:ext>
              </a:extLst>
            </p:cNvPr>
            <p:cNvGrpSpPr/>
            <p:nvPr/>
          </p:nvGrpSpPr>
          <p:grpSpPr>
            <a:xfrm>
              <a:off x="462467" y="1217961"/>
              <a:ext cx="8250891" cy="1439322"/>
              <a:chOff x="462467" y="1206086"/>
              <a:chExt cx="8250891" cy="1439322"/>
            </a:xfrm>
          </p:grpSpPr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AE389DF9-776A-EDFF-DDA7-9A19AA976A37}"/>
                  </a:ext>
                </a:extLst>
              </p:cNvPr>
              <p:cNvGrpSpPr/>
              <p:nvPr/>
            </p:nvGrpSpPr>
            <p:grpSpPr>
              <a:xfrm>
                <a:off x="559220" y="1709071"/>
                <a:ext cx="2944511" cy="540000"/>
                <a:chOff x="559220" y="1899073"/>
                <a:chExt cx="2944511" cy="540000"/>
              </a:xfrm>
            </p:grpSpPr>
            <p:pic>
              <p:nvPicPr>
                <p:cNvPr id="43" name="Picture 42" descr="A building with a flag on top&#10;&#10;Description automatically generated with medium confidence">
                  <a:extLst>
                    <a:ext uri="{FF2B5EF4-FFF2-40B4-BE49-F238E27FC236}">
                      <a16:creationId xmlns:a16="http://schemas.microsoft.com/office/drawing/2014/main" id="{CF504E2C-54AC-1BB8-24FC-DBCF2B4FE17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59220" y="1899073"/>
                  <a:ext cx="540000" cy="540000"/>
                </a:xfrm>
                <a:prstGeom prst="rect">
                  <a:avLst/>
                </a:prstGeom>
              </p:spPr>
            </p:pic>
            <p:sp>
              <p:nvSpPr>
                <p:cNvPr id="44" name="TextBox 43">
                  <a:extLst>
                    <a:ext uri="{FF2B5EF4-FFF2-40B4-BE49-F238E27FC236}">
                      <a16:creationId xmlns:a16="http://schemas.microsoft.com/office/drawing/2014/main" id="{E24C325C-2EDC-D5A1-5269-F21BD96B0BC0}"/>
                    </a:ext>
                  </a:extLst>
                </p:cNvPr>
                <p:cNvSpPr txBox="1"/>
                <p:nvPr/>
              </p:nvSpPr>
              <p:spPr>
                <a:xfrm>
                  <a:off x="1201229" y="1973977"/>
                  <a:ext cx="2302502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t-IT" sz="1600" b="1" dirty="0"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670 Comuni ammessi </a:t>
                  </a:r>
                </a:p>
              </p:txBody>
            </p:sp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id="{4283F204-DD4A-3F63-5DF7-4D3AAAD9048B}"/>
                  </a:ext>
                </a:extLst>
              </p:cNvPr>
              <p:cNvGrpSpPr/>
              <p:nvPr/>
            </p:nvGrpSpPr>
            <p:grpSpPr>
              <a:xfrm>
                <a:off x="4624968" y="1568190"/>
                <a:ext cx="4088390" cy="1077218"/>
                <a:chOff x="768518" y="1742260"/>
                <a:chExt cx="3869270" cy="1077218"/>
              </a:xfrm>
            </p:grpSpPr>
            <p:pic>
              <p:nvPicPr>
                <p:cNvPr id="41" name="Picture 40">
                  <a:extLst>
                    <a:ext uri="{FF2B5EF4-FFF2-40B4-BE49-F238E27FC236}">
                      <a16:creationId xmlns:a16="http://schemas.microsoft.com/office/drawing/2014/main" id="{7A81DE8D-1746-E207-B9B0-A49CBE7D438A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/>
                <a:srcRect/>
                <a:stretch/>
              </p:blipFill>
              <p:spPr>
                <a:xfrm>
                  <a:off x="768518" y="1789758"/>
                  <a:ext cx="476988" cy="504000"/>
                </a:xfrm>
                <a:prstGeom prst="rect">
                  <a:avLst/>
                </a:prstGeom>
              </p:spPr>
            </p:pic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544E72EE-36EA-AA55-B555-E9652FF6FC6D}"/>
                    </a:ext>
                  </a:extLst>
                </p:cNvPr>
                <p:cNvSpPr txBox="1"/>
                <p:nvPr/>
              </p:nvSpPr>
              <p:spPr>
                <a:xfrm>
                  <a:off x="1397123" y="1742260"/>
                  <a:ext cx="3240665" cy="10772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t-IT" sz="1600" b="1" dirty="0">
                      <a:highlight>
                        <a:srgbClr val="FFFFFF"/>
                      </a:highlight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1.211</a:t>
                  </a:r>
                  <a:r>
                    <a:rPr lang="it-IT" sz="1600" b="1" dirty="0"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 strutture complessive</a:t>
                  </a:r>
                  <a:r>
                    <a:rPr lang="it-IT" sz="1600" dirty="0"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, di cui:</a:t>
                  </a:r>
                </a:p>
                <a:p>
                  <a:pPr marL="285750" indent="-285750">
                    <a:buFont typeface="Courier New" panose="02070309020205020404" pitchFamily="49" charset="0"/>
                    <a:buChar char="o"/>
                  </a:pPr>
                  <a:r>
                    <a:rPr lang="it-IT" sz="1600" dirty="0"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473 strutture comunali</a:t>
                  </a:r>
                </a:p>
                <a:p>
                  <a:pPr marL="285750" indent="-285750">
                    <a:buFont typeface="Courier New" panose="02070309020205020404" pitchFamily="49" charset="0"/>
                    <a:buChar char="o"/>
                  </a:pPr>
                  <a:r>
                    <a:rPr lang="it-IT" sz="1600" dirty="0"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738 strutture private autorizzate, convenzionate con i Comuni </a:t>
                  </a:r>
                </a:p>
              </p:txBody>
            </p:sp>
          </p:grp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EE713156-E562-6C5C-4EB3-37C6974E3EC1}"/>
                  </a:ext>
                </a:extLst>
              </p:cNvPr>
              <p:cNvSpPr txBox="1"/>
              <p:nvPr/>
            </p:nvSpPr>
            <p:spPr>
              <a:xfrm>
                <a:off x="462467" y="1206086"/>
                <a:ext cx="8197575" cy="345600"/>
              </a:xfrm>
              <a:prstGeom prst="roundRect">
                <a:avLst/>
              </a:prstGeom>
              <a:solidFill>
                <a:srgbClr val="C3D69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0000" tIns="36000" bIns="108000" rtlCol="0" anchor="t" anchorCtr="0"/>
              <a:lstStyle>
                <a:defPPr>
                  <a:defRPr lang="en-US"/>
                </a:defPPr>
                <a:lvl1pPr>
                  <a:defRPr sz="1700"/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r>
                  <a:rPr lang="it-IT" sz="1800" b="1" dirty="0">
                    <a:solidFill>
                      <a:schemeClr val="tx1"/>
                    </a:solidFill>
                  </a:rPr>
                  <a:t>ADESIONE DA PARTE DEI COMUNI</a:t>
                </a:r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47D80C70-7407-18DE-4130-93AE3BF8775A}"/>
              </a:ext>
            </a:extLst>
          </p:cNvPr>
          <p:cNvGrpSpPr/>
          <p:nvPr/>
        </p:nvGrpSpPr>
        <p:grpSpPr>
          <a:xfrm>
            <a:off x="516418" y="4056606"/>
            <a:ext cx="8196940" cy="2482777"/>
            <a:chOff x="482600" y="3910505"/>
            <a:chExt cx="8196940" cy="1510245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A907E8D5-2126-1F2C-61AD-A4A52B524428}"/>
                </a:ext>
              </a:extLst>
            </p:cNvPr>
            <p:cNvSpPr/>
            <p:nvPr/>
          </p:nvSpPr>
          <p:spPr>
            <a:xfrm>
              <a:off x="482600" y="4149950"/>
              <a:ext cx="8196940" cy="1270800"/>
            </a:xfrm>
            <a:prstGeom prst="rect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prstDash val="solid"/>
              <a:extLst>
                <a:ext uri="{C807C97D-BFC1-408E-A445-0C87EB9F89A2}">
                  <ask:lineSketchStyleProps xmlns:ask="http://schemas.microsoft.com/office/drawing/2018/sketchyshapes">
                    <ask:type>
                      <ask:lineSketchNon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rtlCol="0" anchor="ctr">
              <a:noAutofit/>
            </a:bodyPr>
            <a:lstStyle/>
            <a:p>
              <a:pPr algn="just">
                <a:lnSpc>
                  <a:spcPts val="2000"/>
                </a:lnSpc>
              </a:pPr>
              <a:endParaRPr lang="it-IT" sz="1600" b="1">
                <a:solidFill>
                  <a:schemeClr val="tx1"/>
                </a:solidFill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127ADEF-8098-B441-C8C0-E06DBD49C690}"/>
                </a:ext>
              </a:extLst>
            </p:cNvPr>
            <p:cNvSpPr txBox="1"/>
            <p:nvPr/>
          </p:nvSpPr>
          <p:spPr>
            <a:xfrm>
              <a:off x="482600" y="3910505"/>
              <a:ext cx="8196940" cy="338554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90000" tIns="36000" bIns="108000" rtlCol="0" anchor="t" anchorCtr="0"/>
            <a:lstStyle>
              <a:defPPr>
                <a:defRPr lang="en-US"/>
              </a:defPPr>
              <a:lvl1pPr>
                <a:defRPr sz="1700"/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lang="it-IT" sz="1800" b="1" dirty="0">
                  <a:solidFill>
                    <a:schemeClr val="tx1"/>
                  </a:solidFill>
                </a:rPr>
                <a:t>DOTAZIONE FINANZIARIA: 20M€ - FINESTRE DI RENDICONTAZIONE: 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5991CD98-E063-906C-C10B-E31A9C66B595}"/>
              </a:ext>
            </a:extLst>
          </p:cNvPr>
          <p:cNvGrpSpPr/>
          <p:nvPr/>
        </p:nvGrpSpPr>
        <p:grpSpPr>
          <a:xfrm>
            <a:off x="473530" y="2522224"/>
            <a:ext cx="8390656" cy="1390217"/>
            <a:chOff x="473530" y="2795235"/>
            <a:chExt cx="8390656" cy="1390217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E881AD33-F4B7-CD84-F25A-7B59C077BA05}"/>
                </a:ext>
              </a:extLst>
            </p:cNvPr>
            <p:cNvSpPr/>
            <p:nvPr/>
          </p:nvSpPr>
          <p:spPr>
            <a:xfrm>
              <a:off x="473530" y="2914652"/>
              <a:ext cx="8196940" cy="1270800"/>
            </a:xfrm>
            <a:prstGeom prst="rect">
              <a:avLst/>
            </a:prstGeom>
            <a:noFill/>
            <a:ln w="19050">
              <a:solidFill>
                <a:schemeClr val="accent6">
                  <a:lumMod val="7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0000" rtlCol="0" anchor="ctr">
              <a:noAutofit/>
            </a:bodyPr>
            <a:lstStyle/>
            <a:p>
              <a:pPr algn="just">
                <a:lnSpc>
                  <a:spcPts val="2000"/>
                </a:lnSpc>
              </a:pPr>
              <a:endParaRPr lang="it-IT" sz="1600" b="1">
                <a:solidFill>
                  <a:schemeClr val="tx1"/>
                </a:solidFill>
              </a:endParaRPr>
            </a:p>
          </p:txBody>
        </p:sp>
        <p:grpSp>
          <p:nvGrpSpPr>
            <p:cNvPr id="57" name="Group 56">
              <a:extLst>
                <a:ext uri="{FF2B5EF4-FFF2-40B4-BE49-F238E27FC236}">
                  <a16:creationId xmlns:a16="http://schemas.microsoft.com/office/drawing/2014/main" id="{14F2A50F-6F7C-03BD-266B-FD3F7E958B6A}"/>
                </a:ext>
              </a:extLst>
            </p:cNvPr>
            <p:cNvGrpSpPr/>
            <p:nvPr/>
          </p:nvGrpSpPr>
          <p:grpSpPr>
            <a:xfrm>
              <a:off x="473530" y="2795235"/>
              <a:ext cx="8390656" cy="1104305"/>
              <a:chOff x="473530" y="2719931"/>
              <a:chExt cx="8390656" cy="1104305"/>
            </a:xfrm>
          </p:grpSpPr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4E4DE704-45DA-16D6-FB67-4AB3667CF34F}"/>
                  </a:ext>
                </a:extLst>
              </p:cNvPr>
              <p:cNvSpPr txBox="1"/>
              <p:nvPr/>
            </p:nvSpPr>
            <p:spPr>
              <a:xfrm>
                <a:off x="473530" y="2719931"/>
                <a:ext cx="8186512" cy="345600"/>
              </a:xfrm>
              <a:prstGeom prst="roundRect">
                <a:avLst/>
              </a:prstGeom>
              <a:solidFill>
                <a:srgbClr val="FFECB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lIns="90000" tIns="36000" bIns="108000" rtlCol="0" anchor="t" anchorCtr="0"/>
              <a:lstStyle>
                <a:defPPr>
                  <a:defRPr lang="en-US"/>
                </a:defPPr>
                <a:lvl1pPr>
                  <a:defRPr sz="1700"/>
                </a:lvl1pPr>
                <a:lvl2pPr>
                  <a:defRPr>
                    <a:solidFill>
                      <a:schemeClr val="lt1"/>
                    </a:solidFill>
                  </a:defRPr>
                </a:lvl2pPr>
                <a:lvl3pPr>
                  <a:defRPr>
                    <a:solidFill>
                      <a:schemeClr val="lt1"/>
                    </a:solidFill>
                  </a:defRPr>
                </a:lvl3pPr>
                <a:lvl4pPr>
                  <a:defRPr>
                    <a:solidFill>
                      <a:schemeClr val="lt1"/>
                    </a:solidFill>
                  </a:defRPr>
                </a:lvl4pPr>
                <a:lvl5pPr>
                  <a:defRPr>
                    <a:solidFill>
                      <a:schemeClr val="lt1"/>
                    </a:solidFill>
                  </a:defRPr>
                </a:lvl5pPr>
                <a:lvl6pPr>
                  <a:defRPr>
                    <a:solidFill>
                      <a:schemeClr val="lt1"/>
                    </a:solidFill>
                  </a:defRPr>
                </a:lvl6pPr>
                <a:lvl7pPr>
                  <a:defRPr>
                    <a:solidFill>
                      <a:schemeClr val="lt1"/>
                    </a:solidFill>
                  </a:defRPr>
                </a:lvl7pPr>
                <a:lvl8pPr>
                  <a:defRPr>
                    <a:solidFill>
                      <a:schemeClr val="lt1"/>
                    </a:solidFill>
                  </a:defRPr>
                </a:lvl8pPr>
                <a:lvl9pPr>
                  <a:defRPr>
                    <a:solidFill>
                      <a:schemeClr val="lt1"/>
                    </a:solidFill>
                  </a:defRPr>
                </a:lvl9pPr>
              </a:lstStyle>
              <a:p>
                <a:r>
                  <a:rPr lang="it-IT" sz="1800" b="1">
                    <a:solidFill>
                      <a:schemeClr val="tx1"/>
                    </a:solidFill>
                  </a:rPr>
                  <a:t>ADESIONE DA PARTE DELLE FAMIGLIE</a:t>
                </a:r>
              </a:p>
            </p:txBody>
          </p:sp>
          <p:grpSp>
            <p:nvGrpSpPr>
              <p:cNvPr id="59" name="Group 58">
                <a:extLst>
                  <a:ext uri="{FF2B5EF4-FFF2-40B4-BE49-F238E27FC236}">
                    <a16:creationId xmlns:a16="http://schemas.microsoft.com/office/drawing/2014/main" id="{90AD1098-1B27-AC80-62D7-1B5E92C33FA5}"/>
                  </a:ext>
                </a:extLst>
              </p:cNvPr>
              <p:cNvGrpSpPr/>
              <p:nvPr/>
            </p:nvGrpSpPr>
            <p:grpSpPr>
              <a:xfrm>
                <a:off x="577592" y="3239461"/>
                <a:ext cx="3881115" cy="584775"/>
                <a:chOff x="577592" y="1866522"/>
                <a:chExt cx="3881115" cy="584775"/>
              </a:xfrm>
            </p:grpSpPr>
            <p:pic>
              <p:nvPicPr>
                <p:cNvPr id="63" name="Picture 62">
                  <a:extLst>
                    <a:ext uri="{FF2B5EF4-FFF2-40B4-BE49-F238E27FC236}">
                      <a16:creationId xmlns:a16="http://schemas.microsoft.com/office/drawing/2014/main" id="{6D56033E-6A43-5CA6-D7FC-CBA8DE39E1CC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rcRect/>
                <a:stretch/>
              </p:blipFill>
              <p:spPr>
                <a:xfrm>
                  <a:off x="577592" y="1866522"/>
                  <a:ext cx="540000" cy="540000"/>
                </a:xfrm>
                <a:prstGeom prst="rect">
                  <a:avLst/>
                </a:prstGeom>
              </p:spPr>
            </p:pic>
            <p:sp>
              <p:nvSpPr>
                <p:cNvPr id="64" name="TextBox 63">
                  <a:extLst>
                    <a:ext uri="{FF2B5EF4-FFF2-40B4-BE49-F238E27FC236}">
                      <a16:creationId xmlns:a16="http://schemas.microsoft.com/office/drawing/2014/main" id="{2FEB032E-5FCE-550A-0DCE-A78FEBDFBFCB}"/>
                    </a:ext>
                  </a:extLst>
                </p:cNvPr>
                <p:cNvSpPr txBox="1"/>
                <p:nvPr/>
              </p:nvSpPr>
              <p:spPr>
                <a:xfrm>
                  <a:off x="1239795" y="1866522"/>
                  <a:ext cx="3218912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t-IT" sz="1600" b="1" dirty="0">
                      <a:highlight>
                        <a:srgbClr val="FFFFFF"/>
                      </a:highlight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12.590 </a:t>
                  </a:r>
                  <a:r>
                    <a:rPr lang="it-IT" sz="1600" b="1" dirty="0"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famiglie </a:t>
                  </a:r>
                  <a:r>
                    <a:rPr lang="it-IT" sz="1600" dirty="0"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che hanno presentato domanda di adesione</a:t>
                  </a:r>
                </a:p>
              </p:txBody>
            </p:sp>
          </p:grpSp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C7EF8D24-EE27-A7B0-D012-D261B6139A51}"/>
                  </a:ext>
                </a:extLst>
              </p:cNvPr>
              <p:cNvGrpSpPr/>
              <p:nvPr/>
            </p:nvGrpSpPr>
            <p:grpSpPr>
              <a:xfrm>
                <a:off x="4671728" y="3239461"/>
                <a:ext cx="4192458" cy="584775"/>
                <a:chOff x="4671728" y="3168210"/>
                <a:chExt cx="4192458" cy="584775"/>
              </a:xfrm>
            </p:grpSpPr>
            <p:pic>
              <p:nvPicPr>
                <p:cNvPr id="61" name="Picture 60">
                  <a:extLst>
                    <a:ext uri="{FF2B5EF4-FFF2-40B4-BE49-F238E27FC236}">
                      <a16:creationId xmlns:a16="http://schemas.microsoft.com/office/drawing/2014/main" id="{302AD655-9E2C-385D-9E9E-0B1B54C2E32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/>
                <a:srcRect/>
                <a:stretch/>
              </p:blipFill>
              <p:spPr>
                <a:xfrm>
                  <a:off x="4671728" y="3168210"/>
                  <a:ext cx="504000" cy="504000"/>
                </a:xfrm>
                <a:prstGeom prst="rect">
                  <a:avLst/>
                </a:prstGeom>
              </p:spPr>
            </p:pic>
            <p:sp>
              <p:nvSpPr>
                <p:cNvPr id="62" name="TextBox 61">
                  <a:extLst>
                    <a:ext uri="{FF2B5EF4-FFF2-40B4-BE49-F238E27FC236}">
                      <a16:creationId xmlns:a16="http://schemas.microsoft.com/office/drawing/2014/main" id="{75A8688B-9339-AC66-080B-E890F08194ED}"/>
                    </a:ext>
                  </a:extLst>
                </p:cNvPr>
                <p:cNvSpPr txBox="1"/>
                <p:nvPr/>
              </p:nvSpPr>
              <p:spPr>
                <a:xfrm>
                  <a:off x="5335942" y="3168210"/>
                  <a:ext cx="3528244" cy="58477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it-IT" sz="1600" b="1">
                      <a:highlight>
                        <a:srgbClr val="FFFFFF"/>
                      </a:highlight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10.966</a:t>
                  </a:r>
                  <a:r>
                    <a:rPr lang="it-IT" sz="1600" b="1"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 </a:t>
                  </a:r>
                  <a:r>
                    <a:rPr lang="it-IT" sz="1600" b="1" dirty="0">
                      <a:ea typeface="Calibri Light" panose="020F0302020204030204" pitchFamily="34" charset="0"/>
                      <a:cs typeface="Calibri Light" panose="020F0302020204030204" pitchFamily="34" charset="0"/>
                    </a:rPr>
                    <a:t>domande ammesse a finanziamento</a:t>
                  </a:r>
                </a:p>
              </p:txBody>
            </p:sp>
          </p:grpSp>
        </p:grpSp>
      </p:grp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D12726B-B5A8-BE1F-556D-93C3EE2AA8C5}"/>
              </a:ext>
            </a:extLst>
          </p:cNvPr>
          <p:cNvSpPr txBox="1"/>
          <p:nvPr/>
        </p:nvSpPr>
        <p:spPr>
          <a:xfrm>
            <a:off x="1453683" y="4653894"/>
            <a:ext cx="6846570" cy="1921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it-IT" altLang="it-IT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kumimoji="0" lang="it-IT" altLang="it-IT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Anticipo: importo erogato pari a € 3.319.831,07 M</a:t>
            </a:r>
          </a:p>
          <a:p>
            <a:pPr algn="just">
              <a:lnSpc>
                <a:spcPct val="150000"/>
              </a:lnSpc>
            </a:pPr>
            <a:r>
              <a:rPr kumimoji="0" lang="it-IT" altLang="it-IT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1ª finestra</a:t>
            </a:r>
            <a:r>
              <a:rPr kumimoji="0" lang="it-IT" altLang="it-IT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: 12 febbraio – 3 marzo | </a:t>
            </a:r>
            <a:r>
              <a:rPr kumimoji="0" lang="it-IT" altLang="it-IT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importo erogato: € 1.923.655,86 M</a:t>
            </a:r>
            <a:endParaRPr kumimoji="0" lang="it-IT" altLang="it-IT" sz="1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kumimoji="0" lang="it-IT" altLang="it-IT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2ª finestra</a:t>
            </a:r>
            <a:r>
              <a:rPr kumimoji="0" lang="it-IT" altLang="it-IT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: 5 maggio – 21 maggio.</a:t>
            </a:r>
          </a:p>
          <a:p>
            <a:pPr algn="just">
              <a:lnSpc>
                <a:spcPct val="150000"/>
              </a:lnSpc>
            </a:pPr>
            <a:r>
              <a:rPr kumimoji="0" lang="it-IT" altLang="it-IT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3ª finestra</a:t>
            </a:r>
            <a:r>
              <a:rPr kumimoji="0" lang="it-IT" altLang="it-IT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: 7 luglio – 21 luglio. </a:t>
            </a:r>
            <a:endParaRPr kumimoji="0" lang="it-IT" altLang="it-IT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kumimoji="0" lang="it-IT" altLang="it-IT" sz="1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4ª finestra</a:t>
            </a:r>
            <a:r>
              <a:rPr kumimoji="0" lang="it-IT" altLang="it-IT" sz="1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 Light" panose="020F0302020204030204" pitchFamily="34" charset="0"/>
                <a:cs typeface="Calibri Light" panose="020F0302020204030204" pitchFamily="34" charset="0"/>
              </a:rPr>
              <a:t>: 8 settembre – 24 settembre.</a:t>
            </a:r>
            <a:endParaRPr lang="it-IT" sz="17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E8B6019-1A7D-4BD0-12CF-897C7389CECD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59220" y="5110779"/>
            <a:ext cx="540000" cy="540000"/>
          </a:xfrm>
          <a:prstGeom prst="rect">
            <a:avLst/>
          </a:prstGeom>
        </p:spPr>
      </p:pic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A188A933-2970-50BE-0F75-EF623B3E288D}"/>
              </a:ext>
            </a:extLst>
          </p:cNvPr>
          <p:cNvSpPr/>
          <p:nvPr/>
        </p:nvSpPr>
        <p:spPr>
          <a:xfrm>
            <a:off x="4458707" y="5831993"/>
            <a:ext cx="713623" cy="316192"/>
          </a:xfrm>
          <a:prstGeom prst="wedgeRoundRectCallout">
            <a:avLst>
              <a:gd name="adj1" fmla="val -77451"/>
              <a:gd name="adj2" fmla="val -8116"/>
              <a:gd name="adj3" fmla="val 16667"/>
            </a:avLst>
          </a:prstGeom>
          <a:noFill/>
          <a:ln>
            <a:solidFill>
              <a:srgbClr val="A2D876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altLang="it-IT" sz="1600" b="1" u="sng" dirty="0">
                <a:solidFill>
                  <a:srgbClr val="C00000"/>
                </a:solidFill>
                <a:ea typeface="Calibri Light" panose="020F0302020204030204" pitchFamily="34" charset="0"/>
                <a:cs typeface="Calibri Light" panose="020F0302020204030204" pitchFamily="34" charset="0"/>
              </a:rPr>
              <a:t>NEW</a:t>
            </a:r>
            <a:endParaRPr lang="it-IT" sz="1600" u="sng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25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49B70A-39FA-88E5-CA4E-46E919CB01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89A593B1-4AA7-491F-A1A4-4D3A7FD0DC21}"/>
              </a:ext>
            </a:extLst>
          </p:cNvPr>
          <p:cNvSpPr/>
          <p:nvPr/>
        </p:nvSpPr>
        <p:spPr>
          <a:xfrm>
            <a:off x="741345" y="3538583"/>
            <a:ext cx="7775337" cy="954543"/>
          </a:xfrm>
          <a:prstGeom prst="roundRect">
            <a:avLst/>
          </a:prstGeom>
          <a:solidFill>
            <a:srgbClr val="077515">
              <a:alpha val="20000"/>
            </a:srgbClr>
          </a:solidFill>
          <a:ln w="28575"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it-IT" b="1" dirty="0">
                <a:solidFill>
                  <a:schemeClr val="tx1"/>
                </a:solidFill>
              </a:rPr>
              <a:t>Estensione del contributo ai NIDI FAMIGLIA </a:t>
            </a:r>
            <a:r>
              <a:rPr lang="it-IT" dirty="0">
                <a:solidFill>
                  <a:schemeClr val="tx1"/>
                </a:solidFill>
              </a:rPr>
              <a:t>convenzionati con un Comune ammesso alla misura, oltre ai nidi/micronidi standard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5B2F7D-A833-B16A-623D-1977104DB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49318" y="6503288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DBC2EF-4565-DC5C-1E32-430E98B3A4C3}"/>
              </a:ext>
            </a:extLst>
          </p:cNvPr>
          <p:cNvSpPr txBox="1"/>
          <p:nvPr/>
        </p:nvSpPr>
        <p:spPr>
          <a:xfrm>
            <a:off x="-59330" y="4979173"/>
            <a:ext cx="1121168" cy="101566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b">
            <a:spAutoFit/>
          </a:bodyPr>
          <a:lstStyle/>
          <a:p>
            <a:pPr algn="ctr"/>
            <a:r>
              <a:rPr lang="it-IT" sz="6000" b="1" dirty="0">
                <a:ln w="28575">
                  <a:noFill/>
                  <a:prstDash val="solid"/>
                </a:ln>
                <a:solidFill>
                  <a:srgbClr val="086A2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3</a:t>
            </a:r>
            <a:endParaRPr lang="it-IT" sz="6000" dirty="0">
              <a:ln w="28575">
                <a:noFill/>
                <a:prstDash val="solid"/>
              </a:ln>
              <a:solidFill>
                <a:srgbClr val="086A2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D061733-70A1-984C-A31B-909F9DFECF6B}"/>
              </a:ext>
            </a:extLst>
          </p:cNvPr>
          <p:cNvSpPr/>
          <p:nvPr/>
        </p:nvSpPr>
        <p:spPr>
          <a:xfrm>
            <a:off x="741345" y="2055462"/>
            <a:ext cx="7775337" cy="954543"/>
          </a:xfrm>
          <a:prstGeom prst="roundRect">
            <a:avLst/>
          </a:prstGeom>
          <a:solidFill>
            <a:srgbClr val="077515">
              <a:alpha val="20000"/>
            </a:srgbClr>
          </a:solidFill>
          <a:ln w="28575"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it-IT" b="1" dirty="0">
                <a:solidFill>
                  <a:schemeClr val="tx1"/>
                </a:solidFill>
              </a:rPr>
              <a:t>Utilizzo del nuovo valore dell’ISEE </a:t>
            </a:r>
            <a:r>
              <a:rPr lang="it-IT" dirty="0">
                <a:solidFill>
                  <a:schemeClr val="tx1"/>
                </a:solidFill>
              </a:rPr>
              <a:t>calcolato da INPS  </a:t>
            </a:r>
            <a:r>
              <a:rPr lang="it-IT" b="1" dirty="0">
                <a:solidFill>
                  <a:schemeClr val="tx1"/>
                </a:solidFill>
              </a:rPr>
              <a:t>per l’accesso a «specifiche prestazioni familiari e per l'inclusione» che si affianca</a:t>
            </a:r>
            <a:r>
              <a:rPr lang="it-IT" dirty="0">
                <a:solidFill>
                  <a:schemeClr val="tx1"/>
                </a:solidFill>
              </a:rPr>
              <a:t> in via sperimentale </a:t>
            </a:r>
            <a:r>
              <a:rPr lang="it-IT" b="1" dirty="0">
                <a:solidFill>
                  <a:schemeClr val="tx1"/>
                </a:solidFill>
              </a:rPr>
              <a:t>all’ISEE minorenni </a:t>
            </a:r>
            <a:r>
              <a:rPr lang="it-IT" dirty="0">
                <a:solidFill>
                  <a:schemeClr val="tx1"/>
                </a:solidFill>
              </a:rPr>
              <a:t>come requisito di accesso alla misura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2755129-AAFC-0DEA-DB66-E759E5B64047}"/>
              </a:ext>
            </a:extLst>
          </p:cNvPr>
          <p:cNvSpPr/>
          <p:nvPr/>
        </p:nvSpPr>
        <p:spPr>
          <a:xfrm>
            <a:off x="741345" y="5021704"/>
            <a:ext cx="7775337" cy="954543"/>
          </a:xfrm>
          <a:prstGeom prst="roundRect">
            <a:avLst/>
          </a:prstGeom>
          <a:solidFill>
            <a:srgbClr val="077515">
              <a:alpha val="20000"/>
            </a:srgbClr>
          </a:solidFill>
          <a:ln w="28575"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it-IT" b="1" dirty="0">
                <a:solidFill>
                  <a:schemeClr val="tx1"/>
                </a:solidFill>
              </a:rPr>
              <a:t>Stato occupazionale</a:t>
            </a:r>
            <a:r>
              <a:rPr lang="it-IT" dirty="0">
                <a:solidFill>
                  <a:schemeClr val="tx1"/>
                </a:solidFill>
              </a:rPr>
              <a:t>, almeno un genitore occupato o disoccupato con DID (Dichiarazione di Immediata Disponibilità) e PSP (Patto di Servizio Personalizzato)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6B88B0-BCEE-EEEF-C58E-67B413288138}"/>
              </a:ext>
            </a:extLst>
          </p:cNvPr>
          <p:cNvSpPr txBox="1"/>
          <p:nvPr/>
        </p:nvSpPr>
        <p:spPr>
          <a:xfrm>
            <a:off x="-3084" y="1984283"/>
            <a:ext cx="1121168" cy="95454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b">
            <a:spAutoFit/>
          </a:bodyPr>
          <a:lstStyle/>
          <a:p>
            <a:pPr algn="ctr"/>
            <a:r>
              <a:rPr lang="it-IT" sz="6000" b="1" dirty="0">
                <a:ln w="28575">
                  <a:noFill/>
                  <a:prstDash val="solid"/>
                </a:ln>
                <a:solidFill>
                  <a:srgbClr val="086A2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1</a:t>
            </a:r>
            <a:endParaRPr lang="it-IT" sz="6000" dirty="0">
              <a:ln w="28575">
                <a:noFill/>
                <a:prstDash val="solid"/>
              </a:ln>
              <a:solidFill>
                <a:srgbClr val="086A2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C21AB72-06F7-9F09-1806-08F022AE424B}"/>
              </a:ext>
            </a:extLst>
          </p:cNvPr>
          <p:cNvSpPr txBox="1"/>
          <p:nvPr/>
        </p:nvSpPr>
        <p:spPr>
          <a:xfrm>
            <a:off x="-59330" y="3529013"/>
            <a:ext cx="1121168" cy="95454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 anchor="b">
            <a:spAutoFit/>
          </a:bodyPr>
          <a:lstStyle/>
          <a:p>
            <a:pPr algn="ctr"/>
            <a:r>
              <a:rPr lang="it-IT" sz="6000" b="1" dirty="0">
                <a:ln w="28575">
                  <a:noFill/>
                  <a:prstDash val="solid"/>
                </a:ln>
                <a:solidFill>
                  <a:srgbClr val="086A2E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Helvetica" panose="020B0604020202020204" pitchFamily="34" charset="0"/>
                <a:cs typeface="Helvetica" panose="020B0604020202020204" pitchFamily="34" charset="0"/>
              </a:rPr>
              <a:t>2</a:t>
            </a:r>
            <a:endParaRPr lang="it-IT" sz="6000" dirty="0">
              <a:ln w="28575">
                <a:noFill/>
                <a:prstDash val="solid"/>
              </a:ln>
              <a:solidFill>
                <a:srgbClr val="086A2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7" name="Titolo 1">
            <a:extLst>
              <a:ext uri="{FF2B5EF4-FFF2-40B4-BE49-F238E27FC236}">
                <a16:creationId xmlns:a16="http://schemas.microsoft.com/office/drawing/2014/main" id="{780B7045-813F-062E-DDB0-BD9759F49D88}"/>
              </a:ext>
            </a:extLst>
          </p:cNvPr>
          <p:cNvSpPr txBox="1">
            <a:spLocks/>
          </p:cNvSpPr>
          <p:nvPr/>
        </p:nvSpPr>
        <p:spPr bwMode="auto">
          <a:xfrm>
            <a:off x="375449" y="404664"/>
            <a:ext cx="8393103" cy="4310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lnSpc>
                <a:spcPct val="150000"/>
              </a:lnSpc>
              <a:defRPr/>
            </a:pPr>
            <a:r>
              <a:rPr lang="it-IT" sz="2400" b="1" dirty="0">
                <a:solidFill>
                  <a:srgbClr val="086A2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Novità 2026/2027</a:t>
            </a:r>
          </a:p>
          <a:p>
            <a:pPr lvl="0" algn="ctr">
              <a:defRPr/>
            </a:pPr>
            <a:r>
              <a:rPr lang="it-IT" sz="2400" b="1" dirty="0">
                <a:solidFill>
                  <a:srgbClr val="086A2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DGR 6201/2026</a:t>
            </a:r>
            <a:r>
              <a:rPr lang="it-IT" sz="2400" b="1" dirty="0">
                <a:solidFill>
                  <a:srgbClr val="086A2E"/>
                </a:solidFill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2190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D3DA66-4648-5DD8-4AE8-E8633992F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2">
            <a:extLst>
              <a:ext uri="{FF2B5EF4-FFF2-40B4-BE49-F238E27FC236}">
                <a16:creationId xmlns:a16="http://schemas.microsoft.com/office/drawing/2014/main" id="{252E7F48-EBFD-08F2-36C0-7EDEF6C46BB5}"/>
              </a:ext>
            </a:extLst>
          </p:cNvPr>
          <p:cNvSpPr/>
          <p:nvPr/>
        </p:nvSpPr>
        <p:spPr bwMode="auto">
          <a:xfrm>
            <a:off x="513671" y="5180643"/>
            <a:ext cx="8116659" cy="1289607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rgbClr val="9BBB59"/>
            </a:solidFill>
            <a:prstDash val="sysDot"/>
          </a:ln>
          <a:effectLst/>
        </p:spPr>
        <p:txBody>
          <a:bodyPr anchor="ctr"/>
          <a:lstStyle/>
          <a:p>
            <a:pPr marL="285750" indent="-201613" algn="just"/>
            <a:r>
              <a:rPr lang="it-IT" sz="1300" b="1" dirty="0">
                <a:solidFill>
                  <a:prstClr val="black"/>
                </a:solidFill>
                <a:latin typeface="Calibri" panose="020F0502020204030204" pitchFamily="34" charset="0"/>
              </a:rPr>
              <a:t>La misura è stata adeguata</a:t>
            </a:r>
            <a:r>
              <a:rPr lang="it-IT" sz="1300" dirty="0">
                <a:solidFill>
                  <a:prstClr val="black"/>
                </a:solidFill>
                <a:latin typeface="Calibri" panose="020F0502020204030204" pitchFamily="34" charset="0"/>
              </a:rPr>
              <a:t> per riflettere gli </a:t>
            </a:r>
            <a:r>
              <a:rPr lang="it-IT" sz="1300" b="1" dirty="0">
                <a:solidFill>
                  <a:prstClr val="black"/>
                </a:solidFill>
                <a:latin typeface="Calibri" panose="020F0502020204030204" pitchFamily="34" charset="0"/>
              </a:rPr>
              <a:t>aggiornamenti introdotti dalla normativa nazionale, </a:t>
            </a:r>
            <a:r>
              <a:rPr lang="it-IT" sz="1300" dirty="0">
                <a:solidFill>
                  <a:prstClr val="black"/>
                </a:solidFill>
                <a:latin typeface="Calibri" panose="020F0502020204030204" pitchFamily="34" charset="0"/>
              </a:rPr>
              <a:t>in particolare: </a:t>
            </a:r>
          </a:p>
          <a:p>
            <a:pPr marL="285750" indent="-201613" algn="just">
              <a:buClr>
                <a:srgbClr val="086A2E"/>
              </a:buClr>
              <a:buFont typeface="Arial" panose="020B0604020202020204" pitchFamily="34" charset="0"/>
              <a:buChar char="•"/>
            </a:pPr>
            <a:r>
              <a:rPr lang="it-IT" sz="1300" b="1" dirty="0">
                <a:solidFill>
                  <a:prstClr val="black"/>
                </a:solidFill>
                <a:latin typeface="Calibri" panose="020F0502020204030204" pitchFamily="34" charset="0"/>
              </a:rPr>
              <a:t>l’entrata in vigore di una nova modalità di calcolo dell’ISEE</a:t>
            </a:r>
            <a:r>
              <a:rPr lang="it-IT" sz="1300" dirty="0">
                <a:solidFill>
                  <a:prstClr val="black"/>
                </a:solidFill>
                <a:latin typeface="Calibri" panose="020F0502020204030204" pitchFamily="34" charset="0"/>
              </a:rPr>
              <a:t>, più favorevole per le famiglie con figli e per l’accesso alle principali misure di inclusione sociale (art. 1 della legge di Bilancio 2026);</a:t>
            </a:r>
          </a:p>
          <a:p>
            <a:pPr marL="285750" indent="-201613" algn="just">
              <a:buClr>
                <a:srgbClr val="086A2E"/>
              </a:buClr>
              <a:buFont typeface="Arial" panose="020B0604020202020204" pitchFamily="34" charset="0"/>
              <a:buChar char="•"/>
            </a:pPr>
            <a:r>
              <a:rPr lang="it-IT" sz="1300" b="1" dirty="0">
                <a:solidFill>
                  <a:prstClr val="black"/>
                </a:solidFill>
                <a:latin typeface="Calibri" panose="020F0502020204030204" pitchFamily="34" charset="0"/>
              </a:rPr>
              <a:t>modifica al bonus Nido INPS </a:t>
            </a:r>
            <a:r>
              <a:rPr lang="it-IT" sz="1300" dirty="0">
                <a:solidFill>
                  <a:prstClr val="black"/>
                </a:solidFill>
                <a:latin typeface="Calibri" panose="020F0502020204030204" pitchFamily="34" charset="0"/>
              </a:rPr>
              <a:t>che a partire dal 2026 </a:t>
            </a:r>
            <a:r>
              <a:rPr lang="it-IT" sz="1300" b="1" dirty="0">
                <a:solidFill>
                  <a:prstClr val="black"/>
                </a:solidFill>
                <a:latin typeface="Calibri" panose="020F0502020204030204" pitchFamily="34" charset="0"/>
              </a:rPr>
              <a:t>spetta per la frequenza di tutti i servizi educativi per l’infanzia 0-3 anni disciplinati dal </a:t>
            </a:r>
            <a:r>
              <a:rPr lang="it-IT" sz="1300" b="1" dirty="0" err="1">
                <a:solidFill>
                  <a:prstClr val="black"/>
                </a:solidFill>
                <a:latin typeface="Calibri" panose="020F0502020204030204" pitchFamily="34" charset="0"/>
              </a:rPr>
              <a:t>D.Lgs.</a:t>
            </a:r>
            <a:r>
              <a:rPr lang="it-IT" sz="1300" b="1" dirty="0">
                <a:solidFill>
                  <a:prstClr val="black"/>
                </a:solidFill>
                <a:latin typeface="Calibri" panose="020F0502020204030204" pitchFamily="34" charset="0"/>
              </a:rPr>
              <a:t> 65/2017 (art. 2, c.3) </a:t>
            </a:r>
            <a:r>
              <a:rPr lang="it-IT" sz="1300" dirty="0">
                <a:solidFill>
                  <a:prstClr val="black"/>
                </a:solidFill>
                <a:latin typeface="Calibri" panose="020F0502020204030204" pitchFamily="34" charset="0"/>
              </a:rPr>
              <a:t>purché dotati di regolare titolo abilitativo regionale (Circolare INPS n. 123 del 5 settembre 2025).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123D453-9663-4726-7B13-B8F19F46DA9C}"/>
              </a:ext>
            </a:extLst>
          </p:cNvPr>
          <p:cNvSpPr txBox="1">
            <a:spLocks/>
          </p:cNvSpPr>
          <p:nvPr/>
        </p:nvSpPr>
        <p:spPr bwMode="auto">
          <a:xfrm>
            <a:off x="375449" y="404664"/>
            <a:ext cx="8393103" cy="43106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it-IT" sz="2400" b="1" dirty="0">
                <a:solidFill>
                  <a:srgbClr val="086A2E"/>
                </a:solidFill>
                <a:latin typeface="Calibri" panose="020F0502020204030204"/>
                <a:cs typeface="Helvetica"/>
              </a:rPr>
              <a:t>Presentazione della Misura Nidi Gratis Plus 26/27 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1B826D2-D53B-E76B-A75A-39708EC6480A}"/>
              </a:ext>
            </a:extLst>
          </p:cNvPr>
          <p:cNvSpPr/>
          <p:nvPr/>
        </p:nvSpPr>
        <p:spPr bwMode="auto">
          <a:xfrm>
            <a:off x="457200" y="870617"/>
            <a:ext cx="8229600" cy="926643"/>
          </a:xfrm>
          <a:prstGeom prst="rect">
            <a:avLst/>
          </a:prstGeom>
          <a:solidFill>
            <a:srgbClr val="FFFAEA"/>
          </a:solidFill>
          <a:ln w="28575">
            <a:solidFill>
              <a:srgbClr val="FFFAEA"/>
            </a:solidFill>
            <a:prstDash val="sysDot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just" defTabSz="457200" rtl="0" eaLnBrk="1" fontAlgn="auto" latinLnBrk="0" hangingPunct="1"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Mantenendo l’attuale impostazione della misura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in due </a:t>
            </a:r>
            <a:r>
              <a:rPr lang="it-IT" sz="1500" dirty="0">
                <a:solidFill>
                  <a:prstClr val="black"/>
                </a:solidFill>
                <a:ea typeface="Calibri" panose="020F0502020204030204" pitchFamily="34" charset="0"/>
              </a:rPr>
              <a:t>Avvisi separati, di cui uno rivolto ai Comuni e uno rivolto alle famiglie, 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la </a:t>
            </a:r>
            <a:r>
              <a:rPr kumimoji="0" lang="it-IT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nuova proposta attuativa prevede</a:t>
            </a:r>
            <a:r>
              <a:rPr kumimoji="0" lang="it-IT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+mn-cs"/>
              </a:rPr>
              <a:t>:</a:t>
            </a:r>
          </a:p>
        </p:txBody>
      </p:sp>
      <p:sp>
        <p:nvSpPr>
          <p:cNvPr id="13" name="Slide Number Placeholder 1">
            <a:extLst>
              <a:ext uri="{FF2B5EF4-FFF2-40B4-BE49-F238E27FC236}">
                <a16:creationId xmlns:a16="http://schemas.microsoft.com/office/drawing/2014/main" id="{98DFE8FC-934A-8FCC-30BE-66ABB36E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39384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C7280FA-7802-685C-6280-2378242B04A5}"/>
              </a:ext>
            </a:extLst>
          </p:cNvPr>
          <p:cNvSpPr/>
          <p:nvPr/>
        </p:nvSpPr>
        <p:spPr>
          <a:xfrm>
            <a:off x="482600" y="1880668"/>
            <a:ext cx="1990563" cy="3142919"/>
          </a:xfrm>
          <a:prstGeom prst="roundRect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 w="285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it-IT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637201CB-D204-A912-79CE-3AE5EE2C8C89}"/>
              </a:ext>
            </a:extLst>
          </p:cNvPr>
          <p:cNvSpPr/>
          <p:nvPr/>
        </p:nvSpPr>
        <p:spPr>
          <a:xfrm>
            <a:off x="6653514" y="1880668"/>
            <a:ext cx="1990563" cy="3142919"/>
          </a:xfrm>
          <a:prstGeom prst="roundRect">
            <a:avLst/>
          </a:prstGeom>
          <a:solidFill>
            <a:schemeClr val="bg1">
              <a:lumMod val="95000"/>
              <a:alpha val="60000"/>
            </a:schemeClr>
          </a:solidFill>
          <a:ln w="285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it-IT"/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5575CCEF-261F-0AB2-A655-B66F76403D61}"/>
              </a:ext>
            </a:extLst>
          </p:cNvPr>
          <p:cNvSpPr/>
          <p:nvPr/>
        </p:nvSpPr>
        <p:spPr>
          <a:xfrm>
            <a:off x="2539572" y="1890407"/>
            <a:ext cx="1990562" cy="3132020"/>
          </a:xfrm>
          <a:prstGeom prst="roundRect">
            <a:avLst/>
          </a:prstGeom>
          <a:solidFill>
            <a:srgbClr val="FCD5B5">
              <a:alpha val="20000"/>
            </a:srgbClr>
          </a:solidFill>
          <a:ln w="28575">
            <a:solidFill>
              <a:srgbClr val="FAC09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it-IT" dirty="0"/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37EB125-C201-F712-B440-BE76D24AAA02}"/>
              </a:ext>
            </a:extLst>
          </p:cNvPr>
          <p:cNvSpPr/>
          <p:nvPr/>
        </p:nvSpPr>
        <p:spPr>
          <a:xfrm>
            <a:off x="4596543" y="1870931"/>
            <a:ext cx="1990562" cy="3132020"/>
          </a:xfrm>
          <a:prstGeom prst="roundRect">
            <a:avLst/>
          </a:prstGeom>
          <a:solidFill>
            <a:srgbClr val="077515">
              <a:alpha val="20000"/>
            </a:srgbClr>
          </a:solidFill>
          <a:ln w="28575"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it-IT"/>
          </a:p>
        </p:txBody>
      </p:sp>
      <p:sp>
        <p:nvSpPr>
          <p:cNvPr id="19" name="Content Placeholder 1">
            <a:extLst>
              <a:ext uri="{FF2B5EF4-FFF2-40B4-BE49-F238E27FC236}">
                <a16:creationId xmlns:a16="http://schemas.microsoft.com/office/drawing/2014/main" id="{61DC4DCA-4A37-C838-C104-6F900A335D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922" y="2461460"/>
            <a:ext cx="1973241" cy="2536646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en-US"/>
            </a:defPPr>
            <a:lvl1pPr marL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742950" indent="-28575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6pPr>
            <a:lvl7pPr marL="29718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7pPr>
            <a:lvl8pPr marL="34290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8pPr>
            <a:lvl9pPr marL="38862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it-IT" altLang="it-IT" sz="1300" b="1" dirty="0">
                <a:latin typeface="Calibri" panose="020F0502020204030204" pitchFamily="34" charset="0"/>
              </a:rPr>
              <a:t>Utilizzo del nuovo valore dell’ISEE calcolato da INPS </a:t>
            </a:r>
            <a:r>
              <a:rPr lang="it-IT" altLang="it-IT" sz="1300" dirty="0">
                <a:latin typeface="Calibri" panose="020F0502020204030204" pitchFamily="34" charset="0"/>
              </a:rPr>
              <a:t>per l’accesso a specifiche prestazioni familiari e per l’inclusione </a:t>
            </a:r>
            <a:r>
              <a:rPr lang="it-IT" altLang="it-IT" sz="1300" b="1" dirty="0">
                <a:latin typeface="Calibri" panose="020F0502020204030204" pitchFamily="34" charset="0"/>
              </a:rPr>
              <a:t>che si affianca in via sperimentale all’ISEE minorenni</a:t>
            </a:r>
            <a:r>
              <a:rPr lang="it-IT" altLang="it-IT" sz="1300" dirty="0">
                <a:latin typeface="Calibri" panose="020F0502020204030204" pitchFamily="34" charset="0"/>
              </a:rPr>
              <a:t>  come requisito di accesso alla misura </a:t>
            </a:r>
          </a:p>
        </p:txBody>
      </p:sp>
      <p:sp>
        <p:nvSpPr>
          <p:cNvPr id="21" name="Content Placeholder 1">
            <a:extLst>
              <a:ext uri="{FF2B5EF4-FFF2-40B4-BE49-F238E27FC236}">
                <a16:creationId xmlns:a16="http://schemas.microsoft.com/office/drawing/2014/main" id="{FFB4CF57-92EC-8140-86B0-64FD045A1B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39572" y="2461459"/>
            <a:ext cx="1973241" cy="2536646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en-US"/>
            </a:defPPr>
            <a:lvl1pPr marL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742950" indent="-28575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6pPr>
            <a:lvl7pPr marL="29718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7pPr>
            <a:lvl8pPr marL="34290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8pPr>
            <a:lvl9pPr marL="38862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Aft>
                <a:spcPts val="1200"/>
              </a:spcAft>
              <a:buNone/>
            </a:pPr>
            <a:r>
              <a:rPr lang="it-IT" altLang="it-IT" sz="1300" b="1" dirty="0">
                <a:latin typeface="Calibri" panose="020F0502020204030204" pitchFamily="34" charset="0"/>
              </a:rPr>
              <a:t>Estensione del contributo ai nidi famiglia convenzionati </a:t>
            </a:r>
            <a:r>
              <a:rPr lang="it-IT" altLang="it-IT" sz="1300" dirty="0">
                <a:latin typeface="Calibri" panose="020F0502020204030204" pitchFamily="34" charset="0"/>
              </a:rPr>
              <a:t>con un Comune ammesso alla misura, oltre ai nidi/micronidi standard</a:t>
            </a:r>
          </a:p>
        </p:txBody>
      </p:sp>
      <p:sp>
        <p:nvSpPr>
          <p:cNvPr id="32" name="Content Placeholder 1">
            <a:extLst>
              <a:ext uri="{FF2B5EF4-FFF2-40B4-BE49-F238E27FC236}">
                <a16:creationId xmlns:a16="http://schemas.microsoft.com/office/drawing/2014/main" id="{A2C06C22-728B-F445-81B8-BB0CC467E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1262" y="2472889"/>
            <a:ext cx="1973241" cy="2536646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en-US"/>
            </a:defPPr>
            <a:lvl1pPr marL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742950" indent="-28575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6pPr>
            <a:lvl7pPr marL="29718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7pPr>
            <a:lvl8pPr marL="34290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8pPr>
            <a:lvl9pPr marL="38862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buNone/>
            </a:pPr>
            <a:r>
              <a:rPr lang="it-IT" sz="1300" b="1" dirty="0">
                <a:latin typeface="Calibri" panose="020F0502020204030204" pitchFamily="34" charset="0"/>
              </a:rPr>
              <a:t>Introduzione del requisito dello stato occupazionale</a:t>
            </a:r>
          </a:p>
          <a:p>
            <a:pPr algn="ctr">
              <a:lnSpc>
                <a:spcPct val="100000"/>
              </a:lnSpc>
              <a:buNone/>
            </a:pPr>
            <a:r>
              <a:rPr lang="it-IT" sz="1300" b="1" dirty="0">
                <a:latin typeface="Calibri" panose="020F0502020204030204" pitchFamily="34" charset="0"/>
              </a:rPr>
              <a:t> </a:t>
            </a:r>
            <a:r>
              <a:rPr lang="it-IT" sz="1300" dirty="0">
                <a:latin typeface="Calibri" panose="020F0502020204030204" pitchFamily="34" charset="0"/>
              </a:rPr>
              <a:t>almeno un genitore occupato o disoccupato con DID e PSP</a:t>
            </a:r>
          </a:p>
        </p:txBody>
      </p:sp>
      <p:sp>
        <p:nvSpPr>
          <p:cNvPr id="35" name="Content Placeholder 1">
            <a:extLst>
              <a:ext uri="{FF2B5EF4-FFF2-40B4-BE49-F238E27FC236}">
                <a16:creationId xmlns:a16="http://schemas.microsoft.com/office/drawing/2014/main" id="{BE94799D-19A5-E3A7-8811-82B4D8686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5479" y="2205989"/>
            <a:ext cx="2115005" cy="290100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tIns="0"/>
          <a:lstStyle>
            <a:defPPr>
              <a:defRPr lang="en-US"/>
            </a:defPPr>
            <a:lvl1pPr marL="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1pPr>
            <a:lvl2pPr marL="742950" indent="-28575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2pPr>
            <a:lvl3pPr marL="11430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3pPr>
            <a:lvl4pPr marL="16002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4pPr>
            <a:lvl5pPr marL="2057400" indent="-228600" algn="l" defTabSz="457200" rtl="0" eaLnBrk="1" latinLnBrk="0" hangingPunct="1">
              <a:lnSpc>
                <a:spcPts val="1900"/>
              </a:lnSpc>
              <a:spcBef>
                <a:spcPct val="20000"/>
              </a:spcBef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5pPr>
            <a:lvl6pPr marL="25146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6pPr>
            <a:lvl7pPr marL="29718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7pPr>
            <a:lvl8pPr marL="34290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8pPr>
            <a:lvl9pPr marL="3886200" indent="-228600" algn="l" defTabSz="457200" rtl="0" eaLnBrk="0" fontAlgn="base" latinLnBrk="0" hangingPunct="0">
              <a:lnSpc>
                <a:spcPts val="19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500" kern="120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ts val="336"/>
              </a:spcBef>
              <a:spcAft>
                <a:spcPts val="100"/>
              </a:spcAft>
              <a:buNone/>
            </a:pPr>
            <a:r>
              <a:rPr lang="it-IT" altLang="it-IT" sz="1300" dirty="0">
                <a:latin typeface="Calibri" panose="020F0502020204030204" pitchFamily="34" charset="0"/>
              </a:rPr>
              <a:t>Per il rimborso della retta mensile a carico delle famiglie, superiore al bonus Inps richiedibile, a copertura di 11 mensilità:</a:t>
            </a:r>
          </a:p>
          <a:p>
            <a:pPr marL="179388" indent="-179388" algn="just">
              <a:lnSpc>
                <a:spcPct val="100000"/>
              </a:lnSpc>
              <a:spcBef>
                <a:spcPts val="50"/>
              </a:spcBef>
              <a:spcAft>
                <a:spcPts val="300"/>
              </a:spcAft>
              <a:buClr>
                <a:srgbClr val="086A2E"/>
              </a:buClr>
              <a:buFont typeface="+mj-lt"/>
              <a:buAutoNum type="arabicPeriod"/>
            </a:pPr>
            <a:r>
              <a:rPr lang="it-IT" altLang="it-IT" sz="1300" b="1" i="1" dirty="0">
                <a:latin typeface="Calibri" panose="020F0502020204030204" pitchFamily="34" charset="0"/>
              </a:rPr>
              <a:t>Fascia ISEE 0-20.000€:</a:t>
            </a:r>
            <a:r>
              <a:rPr lang="it-IT" altLang="it-IT" sz="1300" b="1" dirty="0">
                <a:latin typeface="Calibri" panose="020F0502020204030204" pitchFamily="34" charset="0"/>
              </a:rPr>
              <a:t> </a:t>
            </a:r>
            <a:r>
              <a:rPr lang="it-IT" altLang="it-IT" sz="1300" dirty="0">
                <a:latin typeface="Calibri" panose="020F0502020204030204" pitchFamily="34" charset="0"/>
                <a:sym typeface="Wingdings" panose="05000000000000000000" pitchFamily="2" charset="2"/>
              </a:rPr>
              <a:t>r</a:t>
            </a:r>
            <a:r>
              <a:rPr lang="it-IT" altLang="it-IT" sz="1300" dirty="0">
                <a:latin typeface="Calibri" panose="020F0502020204030204" pitchFamily="34" charset="0"/>
              </a:rPr>
              <a:t>imborso </a:t>
            </a:r>
            <a:r>
              <a:rPr lang="it-IT" altLang="it-IT" sz="1300" b="1" dirty="0">
                <a:latin typeface="Calibri" panose="020F0502020204030204" pitchFamily="34" charset="0"/>
              </a:rPr>
              <a:t>per l’intera quota di retta superiore</a:t>
            </a:r>
          </a:p>
          <a:p>
            <a:pPr marL="179388" indent="-179388" algn="just">
              <a:lnSpc>
                <a:spcPct val="100000"/>
              </a:lnSpc>
              <a:spcBef>
                <a:spcPts val="50"/>
              </a:spcBef>
              <a:spcAft>
                <a:spcPts val="300"/>
              </a:spcAft>
              <a:buClr>
                <a:srgbClr val="086A2E"/>
              </a:buClr>
              <a:buFont typeface="+mj-lt"/>
              <a:buAutoNum type="arabicPeriod"/>
            </a:pPr>
            <a:r>
              <a:rPr lang="it-IT" altLang="it-IT" sz="1300" b="1" i="1" dirty="0">
                <a:latin typeface="Calibri" panose="020F0502020204030204" pitchFamily="34" charset="0"/>
              </a:rPr>
              <a:t>Fascia ISEE 20.000-25.000€: </a:t>
            </a:r>
            <a:r>
              <a:rPr lang="it-IT" altLang="it-IT" sz="1300" b="1" dirty="0">
                <a:latin typeface="Calibri" panose="020F0502020204030204" pitchFamily="34" charset="0"/>
              </a:rPr>
              <a:t>contributo pubblico massimo pari a 100€ mensili.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D8309111-5090-0EA5-570D-3B9DB6172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2808" y="2018605"/>
            <a:ext cx="375972" cy="374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2A0810A-6401-E953-333F-F902684156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035" y="1950179"/>
            <a:ext cx="384157" cy="384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3EFD5975-0CF1-214F-02E0-22F252E21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2192" y="1993458"/>
            <a:ext cx="468000" cy="46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AF1138C9-20A9-E0C5-1AF8-A36A32902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683" y="2022847"/>
            <a:ext cx="366282" cy="366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32" descr="A green and white sign&#10;&#10;Description automatically generated">
            <a:extLst>
              <a:ext uri="{FF2B5EF4-FFF2-40B4-BE49-F238E27FC236}">
                <a16:creationId xmlns:a16="http://schemas.microsoft.com/office/drawing/2014/main" id="{0F74C0B1-8638-26AD-D58A-A74E57CE1E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1153" y="1874669"/>
            <a:ext cx="593350" cy="593350"/>
          </a:xfrm>
          <a:prstGeom prst="rect">
            <a:avLst/>
          </a:prstGeom>
        </p:spPr>
      </p:pic>
      <p:pic>
        <p:nvPicPr>
          <p:cNvPr id="43" name="Picture 32" descr="A green and white sign&#10;&#10;Description automatically generated">
            <a:extLst>
              <a:ext uri="{FF2B5EF4-FFF2-40B4-BE49-F238E27FC236}">
                <a16:creationId xmlns:a16="http://schemas.microsoft.com/office/drawing/2014/main" id="{7E2B2B11-7709-7548-A3C2-02194431F56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09551" y="1886098"/>
            <a:ext cx="554873" cy="554873"/>
          </a:xfrm>
          <a:prstGeom prst="rect">
            <a:avLst/>
          </a:prstGeom>
        </p:spPr>
      </p:pic>
      <p:pic>
        <p:nvPicPr>
          <p:cNvPr id="44" name="Picture 32" descr="A green and white sign&#10;&#10;Description automatically generated">
            <a:extLst>
              <a:ext uri="{FF2B5EF4-FFF2-40B4-BE49-F238E27FC236}">
                <a16:creationId xmlns:a16="http://schemas.microsoft.com/office/drawing/2014/main" id="{7EFD7EDB-3C4C-7354-A3F1-D804D783B97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99905" y="1867964"/>
            <a:ext cx="593350" cy="593350"/>
          </a:xfrm>
          <a:prstGeom prst="rect">
            <a:avLst/>
          </a:prstGeom>
        </p:spPr>
      </p:pic>
      <p:pic>
        <p:nvPicPr>
          <p:cNvPr id="5" name="Picture 20">
            <a:extLst>
              <a:ext uri="{FF2B5EF4-FFF2-40B4-BE49-F238E27FC236}">
                <a16:creationId xmlns:a16="http://schemas.microsoft.com/office/drawing/2014/main" id="{6988942A-1190-3466-8AEF-2D2FF234D4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74" y="5061903"/>
            <a:ext cx="352810" cy="357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4874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49B42D-72BB-E89F-9493-28DEC8B9A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4</a:t>
            </a:fld>
            <a:endParaRPr lang="it-IT" dirty="0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C992E1B-25C5-85C5-2885-E8DA2662C0E0}"/>
              </a:ext>
            </a:extLst>
          </p:cNvPr>
          <p:cNvSpPr txBox="1"/>
          <p:nvPr/>
        </p:nvSpPr>
        <p:spPr>
          <a:xfrm>
            <a:off x="812543" y="393944"/>
            <a:ext cx="751890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it-IT" altLang="it-IT" sz="2400" b="1" dirty="0">
                <a:solidFill>
                  <a:srgbClr val="086A2E"/>
                </a:solidFill>
                <a:latin typeface="Calibri" panose="020F0502020204030204"/>
                <a:ea typeface="+mj-ea"/>
              </a:rPr>
              <a:t>Caratteristiche della Misura Nidi Gratis Plus 26/27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2B51495-9D6B-1E70-4936-55C4A676AA3E}"/>
              </a:ext>
            </a:extLst>
          </p:cNvPr>
          <p:cNvSpPr txBox="1"/>
          <p:nvPr/>
        </p:nvSpPr>
        <p:spPr>
          <a:xfrm>
            <a:off x="706577" y="1102896"/>
            <a:ext cx="7730836" cy="14362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2" indent="0" algn="just" defTabSz="342900" rtl="0" eaLnBrk="1" fontAlgn="auto" latinLnBrk="0" hangingPunct="1">
              <a:lnSpc>
                <a:spcPts val="142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 la DGR n. 6201 del </a:t>
            </a:r>
            <a:r>
              <a:rPr lang="it-IT" altLang="it-IT" sz="1600" b="1" dirty="0">
                <a:solidFill>
                  <a:sysClr val="windowText" lastClr="000000"/>
                </a:solidFill>
                <a:latin typeface="Calibri"/>
              </a:rPr>
              <a:t>25</a:t>
            </a: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.05.2026 sono state destinate</a:t>
            </a:r>
            <a:r>
              <a:rPr kumimoji="0" lang="it-IT" altLang="it-IT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risorse per </a:t>
            </a: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20M€ </a:t>
            </a:r>
            <a:r>
              <a:rPr kumimoji="0" lang="it-IT" altLang="it-IT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valere sul Programma Regionale FSE+ 2021-2027</a:t>
            </a: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2" indent="0" algn="just" defTabSz="3429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2" algn="just" defTabSz="342900">
              <a:defRPr/>
            </a:pPr>
            <a:r>
              <a:rPr kumimoji="0" lang="it-IT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Misura prevede una forma di sostegno alle famiglie attraverso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“buoni servizio” per la frequenza degli asili nido,  micronido e nido famiglia per il periodo da settembre 2026 a luglio 2027.</a:t>
            </a:r>
            <a:endParaRPr kumimoji="0" lang="it-IT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C0CEDE41-2875-070A-1CCE-3613B89D03D3}"/>
              </a:ext>
            </a:extLst>
          </p:cNvPr>
          <p:cNvSpPr/>
          <p:nvPr/>
        </p:nvSpPr>
        <p:spPr bwMode="auto">
          <a:xfrm>
            <a:off x="461913" y="2540252"/>
            <a:ext cx="8276734" cy="3656267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rgbClr val="9BBB59"/>
            </a:solidFill>
            <a:prstDash val="sysDot"/>
          </a:ln>
          <a:effectLst/>
        </p:spPr>
        <p:txBody>
          <a:bodyPr anchor="ctr"/>
          <a:lstStyle/>
          <a:p>
            <a:pPr marL="0" lvl="2" algn="just" defTabSz="685800">
              <a:defRPr/>
            </a:pPr>
            <a:r>
              <a:rPr lang="it-IT" sz="1600" dirty="0">
                <a:solidFill>
                  <a:prstClr val="black"/>
                </a:solidFill>
                <a:latin typeface="Calibri"/>
              </a:rPr>
              <a:t>La Misura prevede la suddivisione in due fasi: </a:t>
            </a:r>
          </a:p>
          <a:p>
            <a:pPr marL="0" lvl="2" algn="just" defTabSz="685800">
              <a:defRPr/>
            </a:pPr>
            <a:endParaRPr lang="it-IT" sz="1400" dirty="0">
              <a:solidFill>
                <a:prstClr val="black"/>
              </a:solidFill>
              <a:latin typeface="Calibri"/>
            </a:endParaRPr>
          </a:p>
          <a:p>
            <a:pPr marL="0" lvl="2" algn="just" defTabSz="685800">
              <a:defRPr/>
            </a:pPr>
            <a:endParaRPr lang="it-IT" sz="1400" dirty="0">
              <a:solidFill>
                <a:prstClr val="black"/>
              </a:solidFill>
              <a:latin typeface="Calibri"/>
            </a:endParaRPr>
          </a:p>
          <a:p>
            <a:pPr marL="942975" lvl="4" indent="-257175" algn="just" defTabSz="685800">
              <a:buFont typeface="+mj-lt"/>
              <a:buAutoNum type="arabicPeriod"/>
              <a:defRPr/>
            </a:pPr>
            <a:r>
              <a:rPr lang="it-IT" sz="1400" b="1" dirty="0">
                <a:solidFill>
                  <a:prstClr val="black"/>
                </a:solidFill>
                <a:latin typeface="Calibri"/>
              </a:rPr>
              <a:t>Avviso per l’adesione da parte dei Comuni lombardi (DDUO n. </a:t>
            </a:r>
            <a:r>
              <a:rPr lang="it-IT" sz="1400" b="1">
                <a:solidFill>
                  <a:prstClr val="black"/>
                </a:solidFill>
                <a:latin typeface="Calibri"/>
              </a:rPr>
              <a:t>6910 del 26/05/2026) </a:t>
            </a:r>
            <a:endParaRPr lang="it-IT" sz="1400" dirty="0">
              <a:solidFill>
                <a:prstClr val="black"/>
              </a:solidFill>
              <a:latin typeface="Calibri"/>
            </a:endParaRPr>
          </a:p>
          <a:p>
            <a:pPr marL="942975" lvl="4" indent="-257175" algn="just" defTabSz="685800">
              <a:buFont typeface="+mj-lt"/>
              <a:buAutoNum type="arabicPeriod" startAt="2"/>
              <a:defRPr/>
            </a:pPr>
            <a:r>
              <a:rPr lang="it-IT" sz="1400" b="1" dirty="0">
                <a:solidFill>
                  <a:prstClr val="black"/>
                </a:solidFill>
                <a:latin typeface="Calibri"/>
              </a:rPr>
              <a:t>Avviso per la partecipazione delle famiglie (in apertura Autunno 2026)</a:t>
            </a:r>
          </a:p>
          <a:p>
            <a:pPr algn="ctr" defTabSz="685800">
              <a:defRPr/>
            </a:pPr>
            <a:endParaRPr lang="it-IT" altLang="it-IT" sz="1400" dirty="0">
              <a:solidFill>
                <a:prstClr val="black"/>
              </a:solidFill>
              <a:latin typeface="Calibri"/>
            </a:endParaRPr>
          </a:p>
          <a:p>
            <a:pPr algn="ctr" defTabSz="685800">
              <a:defRPr/>
            </a:pPr>
            <a:endParaRPr lang="it-IT" altLang="it-IT" sz="1600" dirty="0">
              <a:solidFill>
                <a:prstClr val="black"/>
              </a:solidFill>
              <a:latin typeface="Calibri"/>
            </a:endParaRPr>
          </a:p>
          <a:p>
            <a:pPr defTabSz="685800">
              <a:defRPr/>
            </a:pPr>
            <a:r>
              <a:rPr lang="it-IT" altLang="it-IT" sz="1600" dirty="0">
                <a:solidFill>
                  <a:prstClr val="black"/>
                </a:solidFill>
                <a:latin typeface="Calibri"/>
              </a:rPr>
              <a:t>I Comuni della Regione Lombardia, in forma singola o associata, possono manifestare interesse a partecipare all’iniziativa nei seguenti periodi:</a:t>
            </a:r>
          </a:p>
          <a:p>
            <a:pPr defTabSz="685800">
              <a:defRPr/>
            </a:pPr>
            <a:endParaRPr lang="it-IT" sz="1400" dirty="0">
              <a:solidFill>
                <a:prstClr val="black"/>
              </a:solidFill>
              <a:latin typeface="Calibri"/>
            </a:endParaRPr>
          </a:p>
          <a:p>
            <a:pPr algn="ctr" defTabSz="685800">
              <a:defRPr/>
            </a:pPr>
            <a:r>
              <a:rPr lang="it-IT" sz="1600" b="1" dirty="0"/>
              <a:t>I FINESTRA –</a:t>
            </a:r>
            <a:r>
              <a:rPr lang="it-IT" sz="1600" dirty="0"/>
              <a:t> </a:t>
            </a:r>
            <a:r>
              <a:rPr lang="it-IT" sz="1600" b="1" dirty="0">
                <a:solidFill>
                  <a:prstClr val="black"/>
                </a:solidFill>
                <a:latin typeface="Calibri"/>
              </a:rPr>
              <a:t>dal 4 giugno 2026 alle ore 12.00 fino al 15 luglio 2026 alle ore 12.00</a:t>
            </a:r>
          </a:p>
          <a:p>
            <a:pPr algn="ctr" defTabSz="685800">
              <a:defRPr/>
            </a:pPr>
            <a:endParaRPr lang="it-IT" sz="1600" b="1" dirty="0">
              <a:highlight>
                <a:srgbClr val="FFFF00"/>
              </a:highlight>
            </a:endParaRPr>
          </a:p>
          <a:p>
            <a:pPr algn="ctr" defTabSz="685800">
              <a:defRPr/>
            </a:pPr>
            <a:r>
              <a:rPr lang="it-IT" sz="1600" b="1" dirty="0"/>
              <a:t>II FINESTRA – dal </a:t>
            </a:r>
            <a:r>
              <a:rPr lang="it-IT" sz="1600" b="1" dirty="0">
                <a:solidFill>
                  <a:prstClr val="black"/>
                </a:solidFill>
                <a:latin typeface="Calibri"/>
              </a:rPr>
              <a:t>31 agosto 2026 alle ore 12.00 fino al 9 settembre 2026 alle ore 12.00</a:t>
            </a:r>
          </a:p>
        </p:txBody>
      </p:sp>
      <p:pic>
        <p:nvPicPr>
          <p:cNvPr id="19" name="Immagine 18">
            <a:extLst>
              <a:ext uri="{FF2B5EF4-FFF2-40B4-BE49-F238E27FC236}">
                <a16:creationId xmlns:a16="http://schemas.microsoft.com/office/drawing/2014/main" id="{36C7D363-081A-25AC-84C6-4C1A558402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6318" y="4828651"/>
            <a:ext cx="579170" cy="469433"/>
          </a:xfrm>
          <a:prstGeom prst="rect">
            <a:avLst/>
          </a:prstGeom>
        </p:spPr>
      </p:pic>
      <p:pic>
        <p:nvPicPr>
          <p:cNvPr id="20" name="Immagine 19">
            <a:extLst>
              <a:ext uri="{FF2B5EF4-FFF2-40B4-BE49-F238E27FC236}">
                <a16:creationId xmlns:a16="http://schemas.microsoft.com/office/drawing/2014/main" id="{43EA08AA-BAC2-DCB5-3658-C5076DA7D3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922" y="3349386"/>
            <a:ext cx="426757" cy="8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960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922979-C631-4A0A-A920-E75F7B9F1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03288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2A89BB38-7611-B912-A3C4-5BD1468B1003}"/>
              </a:ext>
            </a:extLst>
          </p:cNvPr>
          <p:cNvSpPr txBox="1">
            <a:spLocks/>
          </p:cNvSpPr>
          <p:nvPr/>
        </p:nvSpPr>
        <p:spPr bwMode="auto">
          <a:xfrm>
            <a:off x="377073" y="401232"/>
            <a:ext cx="8418135" cy="2769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Requisiti Adesione Comuni Nidi Gratis Plus 26/27 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– pag. </a:t>
            </a:r>
            <a:r>
              <a:rPr lang="it-IT" sz="1600" b="1" dirty="0">
                <a:solidFill>
                  <a:srgbClr val="086A2E"/>
                </a:solidFill>
                <a:latin typeface="Calibri" panose="020F0502020204030204"/>
                <a:cs typeface="Helvetica"/>
              </a:rPr>
              <a:t>8</a:t>
            </a:r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 Avviso 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86A2E"/>
              </a:solidFill>
              <a:effectLst/>
              <a:uLnTx/>
              <a:uFillTx/>
              <a:latin typeface="Calibri" panose="020F0502020204030204"/>
              <a:ea typeface="+mj-ea"/>
              <a:cs typeface="Helvetic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1DDE9FBD-6E30-BB79-9709-EC61913DA664}"/>
              </a:ext>
            </a:extLst>
          </p:cNvPr>
          <p:cNvGrpSpPr/>
          <p:nvPr/>
        </p:nvGrpSpPr>
        <p:grpSpPr>
          <a:xfrm>
            <a:off x="351505" y="960930"/>
            <a:ext cx="8418134" cy="5039819"/>
            <a:chOff x="510872" y="1204025"/>
            <a:chExt cx="8211045" cy="5121244"/>
          </a:xfrm>
        </p:grpSpPr>
        <p:sp>
          <p:nvSpPr>
            <p:cNvPr id="41" name="Rectangle 46">
              <a:extLst>
                <a:ext uri="{FF2B5EF4-FFF2-40B4-BE49-F238E27FC236}">
                  <a16:creationId xmlns:a16="http://schemas.microsoft.com/office/drawing/2014/main" id="{1377A16E-469E-595B-E2F8-F98BC1E83018}"/>
                </a:ext>
              </a:extLst>
            </p:cNvPr>
            <p:cNvSpPr/>
            <p:nvPr/>
          </p:nvSpPr>
          <p:spPr bwMode="auto">
            <a:xfrm>
              <a:off x="510872" y="1932495"/>
              <a:ext cx="8211045" cy="4079329"/>
            </a:xfrm>
            <a:prstGeom prst="roundRect">
              <a:avLst/>
            </a:prstGeom>
            <a:solidFill>
              <a:schemeClr val="bg1">
                <a:alpha val="20000"/>
              </a:schemeClr>
            </a:solidFill>
            <a:ln w="28575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Compartecipare alla spesa per i servizi per la prima infanzia (asili nido/micronidi/nidi famiglia):</a:t>
              </a:r>
            </a:p>
            <a:p>
              <a:pPr marL="897750" lvl="2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Se strutture comunali/in concessione: </a:t>
              </a:r>
              <a:r>
                <a:rPr lang="it-IT" sz="1600" dirty="0">
                  <a:solidFill>
                    <a:schemeClr val="tx1"/>
                  </a:solidFill>
                </a:rPr>
                <a:t>la compartecipazione è </a:t>
              </a:r>
              <a:r>
                <a:rPr lang="it-IT" sz="1600" b="1" dirty="0">
                  <a:solidFill>
                    <a:schemeClr val="tx1"/>
                  </a:solidFill>
                </a:rPr>
                <a:t>già garantita </a:t>
              </a:r>
              <a:r>
                <a:rPr lang="it-IT" sz="1600" dirty="0">
                  <a:solidFill>
                    <a:schemeClr val="tx1"/>
                  </a:solidFill>
                </a:rPr>
                <a:t>(es. messa a disposizione degli spazi).</a:t>
              </a:r>
            </a:p>
            <a:p>
              <a:pPr marL="897750" lvl="2" indent="-285750" algn="just" eaLnBrk="1" fontAlgn="auto" hangingPunct="1">
                <a:spcBef>
                  <a:spcPts val="0"/>
                </a:spcBef>
                <a:spcAft>
                  <a:spcPts val="0"/>
                </a:spcAft>
                <a:buFontTx/>
                <a:buChar char="-"/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Se strutture private autorizzate convenzionate: il Comune deve </a:t>
              </a:r>
              <a:r>
                <a:rPr lang="it-IT" sz="1600" dirty="0">
                  <a:solidFill>
                    <a:schemeClr val="tx1"/>
                  </a:solidFill>
                </a:rPr>
                <a:t>partecipare al</a:t>
              </a: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dirty="0">
                  <a:solidFill>
                    <a:schemeClr val="tx1"/>
                  </a:solidFill>
                </a:rPr>
                <a:t>costo del servizio </a:t>
              </a:r>
              <a:r>
                <a:rPr lang="it-IT" sz="1600" b="1" dirty="0">
                  <a:solidFill>
                    <a:schemeClr val="tx1"/>
                  </a:solidFill>
                </a:rPr>
                <a:t>integrando con un’agevolazione la retta per la frequenza dell’utente a carico delle famiglie, </a:t>
              </a:r>
              <a:r>
                <a:rPr lang="it-IT" sz="1600" dirty="0">
                  <a:solidFill>
                    <a:schemeClr val="tx1"/>
                  </a:solidFill>
                </a:rPr>
                <a:t>in relazione alle fasce ISEE adottate</a:t>
              </a:r>
              <a:r>
                <a:rPr lang="it-IT" sz="1600" b="1" dirty="0">
                  <a:solidFill>
                    <a:schemeClr val="tx1"/>
                  </a:solidFill>
                </a:rPr>
                <a:t>, o garantire altre forme di compartecipazione </a:t>
              </a:r>
              <a:r>
                <a:rPr lang="it-IT" sz="1600" dirty="0">
                  <a:solidFill>
                    <a:schemeClr val="tx1"/>
                  </a:solidFill>
                </a:rPr>
                <a:t>opportunamente attestate tramite documentazione idonea da presentare in fase di adesione, che verrà valutata in sede istruttoria. </a:t>
              </a: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dirty="0">
                  <a:solidFill>
                    <a:schemeClr val="tx1"/>
                  </a:solidFill>
                </a:rPr>
                <a:t>Non è prevista una quota minima di compartecipazione.</a:t>
              </a: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600" b="1" dirty="0">
                <a:solidFill>
                  <a:schemeClr val="tx1"/>
                </a:solidFill>
              </a:endParaRP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Adottare agevolazioni tariffarie, differenziate in base all’ISEE, a favore di famiglie, </a:t>
              </a:r>
              <a:r>
                <a:rPr lang="it-IT" sz="1600" dirty="0">
                  <a:solidFill>
                    <a:schemeClr val="tx1"/>
                  </a:solidFill>
                </a:rPr>
                <a:t>per la frequenza dei bambini ai servizi per la prima infanzia.</a:t>
              </a: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600" dirty="0">
                <a:solidFill>
                  <a:schemeClr val="tx1"/>
                </a:solidFill>
              </a:endParaRP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b="1" dirty="0">
                  <a:solidFill>
                    <a:schemeClr val="tx1"/>
                  </a:solidFill>
                </a:rPr>
                <a:t>Essere titolari</a:t>
              </a:r>
              <a:r>
                <a:rPr lang="it-IT" sz="1600" dirty="0">
                  <a:solidFill>
                    <a:schemeClr val="tx1"/>
                  </a:solidFill>
                </a:rPr>
                <a:t> in forma singola o associata </a:t>
              </a:r>
              <a:r>
                <a:rPr lang="it-IT" sz="1600" b="1" dirty="0">
                  <a:solidFill>
                    <a:schemeClr val="tx1"/>
                  </a:solidFill>
                </a:rPr>
                <a:t>di nidi e micro-nidi, pubblici e/o di avere sottoscritto convenzioni,  sottoscritte da entrambe le parti, per l’annualità 2026-2027 per l’acquisto di posti in convenzione</a:t>
              </a:r>
              <a:r>
                <a:rPr lang="it-IT" sz="1600" dirty="0">
                  <a:solidFill>
                    <a:schemeClr val="tx1"/>
                  </a:solidFill>
                </a:rPr>
                <a:t> con </a:t>
              </a:r>
              <a:r>
                <a:rPr lang="it-IT" sz="1600" b="1" dirty="0">
                  <a:solidFill>
                    <a:schemeClr val="tx1"/>
                  </a:solidFill>
                </a:rPr>
                <a:t>asili nido, micro-nidi e/o nidi famiglia privati autorizzati</a:t>
              </a:r>
              <a:r>
                <a:rPr lang="it-IT" sz="1600" dirty="0">
                  <a:solidFill>
                    <a:schemeClr val="tx1"/>
                  </a:solidFill>
                </a:rPr>
                <a:t>.</a:t>
              </a: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 sz="1600" dirty="0">
                <a:solidFill>
                  <a:schemeClr val="tx1"/>
                </a:solidFill>
              </a:endParaRPr>
            </a:p>
            <a:p>
              <a:pPr marL="612000" lvl="2" algn="just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1600" dirty="0">
                  <a:solidFill>
                    <a:schemeClr val="tx1"/>
                  </a:solidFill>
                </a:rPr>
                <a:t>Non aver applicato </a:t>
              </a:r>
              <a:r>
                <a:rPr lang="it-IT" sz="1600" b="1" dirty="0">
                  <a:solidFill>
                    <a:schemeClr val="tx1"/>
                  </a:solidFill>
                </a:rPr>
                <a:t>per le famiglie con ISEE 0-20.000,00 e per le famiglie con ISEE 20.000,01-25.0000</a:t>
              </a:r>
              <a:r>
                <a:rPr lang="it-IT" sz="1600" dirty="0">
                  <a:solidFill>
                    <a:schemeClr val="tx1"/>
                  </a:solidFill>
                </a:rPr>
                <a:t> per l’annualità 2026-2027 aumenti di tariffe rispetto all’annualità 2025-2026, ad eccezione di </a:t>
              </a:r>
              <a:r>
                <a:rPr lang="it-IT" sz="1600" b="1" dirty="0">
                  <a:solidFill>
                    <a:schemeClr val="tx1"/>
                  </a:solidFill>
                </a:rPr>
                <a:t>aumenti della quota di retta a carico della famiglia contenuti entro il 7%.</a:t>
              </a:r>
            </a:p>
          </p:txBody>
        </p:sp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010B1D0C-566A-DAD2-777D-F11CE737DE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430" y="3834514"/>
              <a:ext cx="4587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3" name="Picture 2">
              <a:extLst>
                <a:ext uri="{FF2B5EF4-FFF2-40B4-BE49-F238E27FC236}">
                  <a16:creationId xmlns:a16="http://schemas.microsoft.com/office/drawing/2014/main" id="{817D11A4-587E-30A6-0701-FC66BC7E88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430" y="1204025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" name="Picture 13">
              <a:extLst>
                <a:ext uri="{FF2B5EF4-FFF2-40B4-BE49-F238E27FC236}">
                  <a16:creationId xmlns:a16="http://schemas.microsoft.com/office/drawing/2014/main" id="{BDEA5DBE-5966-BD20-C6D7-F4D6B41F92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8224" y="5868069"/>
              <a:ext cx="457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5" name="Picture 19">
              <a:extLst>
                <a:ext uri="{FF2B5EF4-FFF2-40B4-BE49-F238E27FC236}">
                  <a16:creationId xmlns:a16="http://schemas.microsoft.com/office/drawing/2014/main" id="{D8722FBC-2898-78D1-42EF-BB32024F559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7430" y="4684779"/>
              <a:ext cx="455613" cy="4556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270524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A49B42D-72BB-E89F-9493-28DEC8B9A2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195FF-31AD-4DB1-9625-51998F40A6CB}" type="slidenum">
              <a:rPr lang="it-IT" smtClean="0"/>
              <a:t>6</a:t>
            </a:fld>
            <a:endParaRPr lang="it-IT"/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2B51495-9D6B-1E70-4936-55C4A676AA3E}"/>
              </a:ext>
            </a:extLst>
          </p:cNvPr>
          <p:cNvSpPr txBox="1"/>
          <p:nvPr/>
        </p:nvSpPr>
        <p:spPr>
          <a:xfrm>
            <a:off x="515566" y="887208"/>
            <a:ext cx="819069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2" indent="0" algn="just" defTabSz="342900" rtl="0" eaLnBrk="1" fontAlgn="auto" latinLnBrk="0" hangingPunct="1">
              <a:buClrTx/>
              <a:buSzTx/>
              <a:buFontTx/>
              <a:buNone/>
              <a:tabLst/>
              <a:defRPr/>
            </a:pPr>
            <a:r>
              <a:rPr kumimoji="0" lang="it-IT" altLang="it-IT" sz="16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 misura esclude espressamente il pagamento da parte delle famiglie per la frequenza dei nidi, micronidi e nidi famiglia della quota di retta mensile aggiuntiva rispetto all’importo rimborsabile da INPS</a:t>
            </a:r>
            <a:r>
              <a:rPr kumimoji="0" lang="it-IT" altLang="it-IT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285750" marR="0" lvl="2" indent="-285750" algn="just" defTabSz="342900" rtl="0" eaLnBrk="1" fontAlgn="auto" latinLnBrk="0" hangingPunct="1"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altLang="it-IT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 le famiglie con ISEE 0 – 20.000,00 euro è escluso il pagamento dell’intera quota mensile aggiuntiva;</a:t>
            </a:r>
          </a:p>
          <a:p>
            <a:pPr marL="285750" marR="0" lvl="2" indent="-285750" algn="just" defTabSz="342900" rtl="0" eaLnBrk="1" fontAlgn="auto" latinLnBrk="0" hangingPunct="1"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it-IT" altLang="it-IT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per le famiglie con ISEE 20.000,01- 25.000,00 euro è escluso il pagamento della quota di retta mensile fino a un massimo di 100,00 euro mensili.</a:t>
            </a: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22">
            <a:extLst>
              <a:ext uri="{FF2B5EF4-FFF2-40B4-BE49-F238E27FC236}">
                <a16:creationId xmlns:a16="http://schemas.microsoft.com/office/drawing/2014/main" id="{C0CEDE41-2875-070A-1CCE-3613B89D03D3}"/>
              </a:ext>
            </a:extLst>
          </p:cNvPr>
          <p:cNvSpPr/>
          <p:nvPr/>
        </p:nvSpPr>
        <p:spPr bwMode="auto">
          <a:xfrm>
            <a:off x="358779" y="2665175"/>
            <a:ext cx="8426442" cy="391212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rgbClr val="9BBB59"/>
            </a:solidFill>
            <a:prstDash val="sysDot"/>
          </a:ln>
          <a:effectLst/>
        </p:spPr>
        <p:txBody>
          <a:bodyPr anchor="ctr"/>
          <a:lstStyle/>
          <a:p>
            <a:pPr marL="0" lvl="2" algn="just" defTabSz="685800">
              <a:defRPr/>
            </a:pPr>
            <a:r>
              <a:rPr lang="it-IT" altLang="it-IT" b="1" dirty="0">
                <a:solidFill>
                  <a:srgbClr val="086A2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Esempio di alcune possibili casistiche</a:t>
            </a:r>
            <a:endParaRPr lang="it-IT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 algn="just">
              <a:buFont typeface="+mj-lt"/>
              <a:buAutoNum type="alphaLcParenR"/>
            </a:pPr>
            <a:r>
              <a:rPr lang="it-IT" sz="1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Famiglia con minore, nato </a:t>
            </a:r>
            <a:r>
              <a:rPr lang="it-IT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prima del 1° gennaio </a:t>
            </a:r>
            <a:r>
              <a:rPr lang="it-IT" sz="1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 , ISEE pari a € 15.000,00, e retta mensile pari a € 800,00, senza costi aggiuntivi. </a:t>
            </a:r>
            <a:r>
              <a:rPr lang="it-IT" sz="1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misura regionale prevede il rimborso dell’intera quota di retta eccedente il contributo INPS, ovvero: € 800,00 - € 272,73 = € 527,27.</a:t>
            </a:r>
          </a:p>
          <a:p>
            <a:pPr marL="228600" indent="-228600" algn="just">
              <a:buFont typeface="+mj-lt"/>
              <a:buAutoNum type="alphaLcParenR"/>
            </a:pPr>
            <a:endParaRPr lang="it-IT" sz="1200" i="0" u="none" strike="noStrike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 algn="just">
              <a:buFont typeface="+mj-lt"/>
              <a:buAutoNum type="alphaLcParenR"/>
            </a:pPr>
            <a:r>
              <a:rPr lang="it-IT" sz="1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Famiglia con minore nato dopo il 1° gennaio 2024 che frequenta il nido e ISEE pari a € 15.000,00, e retta mensile pari a € 800,00, senza costi aggiuntivi. </a:t>
            </a:r>
            <a:r>
              <a:rPr lang="it-IT" sz="1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misura regionale prevede il rimborso dell’intera quota di retta eccedente il contributo INPS maggiorato per il figlio nato dopo il !° gennaio 2024, ovvero: € 800,00 - € 327,27 = € 472,73.</a:t>
            </a:r>
          </a:p>
          <a:p>
            <a:pPr marL="228600" indent="-228600" algn="just">
              <a:buFont typeface="+mj-lt"/>
              <a:buAutoNum type="alphaLcParenR"/>
            </a:pPr>
            <a:endParaRPr lang="it-IT" sz="1200" i="0" u="none" strike="noStrike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 algn="just">
              <a:buFont typeface="+mj-lt"/>
              <a:buAutoNum type="alphaLcParenR"/>
            </a:pPr>
            <a:r>
              <a:rPr lang="it-IT" sz="1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Famiglia con minore, nato </a:t>
            </a:r>
            <a:r>
              <a:rPr lang="it-IT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prima del 1° gennaio </a:t>
            </a:r>
            <a:r>
              <a:rPr lang="it-IT" sz="1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2024, ISEE pari a € 23.000,00, e retta mensile pari a € 800,00, senza costi aggiuntivi. La misura regionale prevede il rimborso della quota di retta eccedente il contributo INPS entro un massimale di € 100 mensili per fascia ISEE superiore a 20,000,01</a:t>
            </a:r>
            <a:r>
              <a:rPr lang="it-IT" sz="1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la famiglia ha diritto al rimborso massimo di € 100 mensili, ovvero: € 800,00 - € 272,73 = € 527,27 di cui € 100 saranno a carico di Regione Lombardia e € 427,27 a carico della famiglia</a:t>
            </a:r>
          </a:p>
          <a:p>
            <a:pPr marL="228600" indent="-228600" algn="just">
              <a:buFont typeface="+mj-lt"/>
              <a:buAutoNum type="alphaLcParenR"/>
            </a:pPr>
            <a:endParaRPr lang="it-IT" sz="1200" i="0" u="none" strike="noStrike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28600" indent="-228600" algn="just">
              <a:buFont typeface="+mj-lt"/>
              <a:buAutoNum type="alphaLcParenR"/>
            </a:pPr>
            <a:r>
              <a:rPr lang="it-IT" sz="12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Famiglia con </a:t>
            </a:r>
            <a:r>
              <a:rPr lang="it-IT" sz="12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minore nato dopo il 1° gennaio 2024 che frequenta il nido e ISEE pari a € 23.000,00, e retta mensile pari a € 800,00, senza costi aggiuntivi. La misura regionale prevede il rimborso della quota di retta eccedente il contributo INPS maggiorato, per il figlio nato dopo il 1° gennaio 2024, entro un massimale di € 100 mensili per fascia ISEE superiore a 20,000,01; </a:t>
            </a:r>
            <a:r>
              <a:rPr lang="it-IT" sz="12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famiglia ha diritto al rimborso massimo di € 100 mensili, ovvero: € 800,00 - € 327,27 = € 472,73, di cui € 100 saranno a carico di Regione Lombardia e 372,73 a carico della famiglia</a:t>
            </a:r>
            <a:r>
              <a:rPr lang="it-IT" sz="18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it-IT" sz="1200" b="1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E85DDFFF-2EED-7D1C-FBA4-73FCEAEC8031}"/>
              </a:ext>
            </a:extLst>
          </p:cNvPr>
          <p:cNvSpPr txBox="1">
            <a:spLocks/>
          </p:cNvSpPr>
          <p:nvPr/>
        </p:nvSpPr>
        <p:spPr bwMode="auto">
          <a:xfrm>
            <a:off x="377073" y="401232"/>
            <a:ext cx="8418135" cy="2769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sz="2400" b="1" dirty="0">
                <a:solidFill>
                  <a:srgbClr val="086A2E"/>
                </a:solidFill>
                <a:latin typeface="Calibri" panose="020F0502020204030204"/>
              </a:rPr>
              <a:t>Caratteristiche della Misura Nidi Gratis Plus 26/27</a:t>
            </a:r>
            <a:r>
              <a:rPr lang="it-IT" altLang="it-IT" sz="1600" b="1" dirty="0">
                <a:solidFill>
                  <a:srgbClr val="086A2E"/>
                </a:solidFill>
                <a:latin typeface="Calibri" panose="020F0502020204030204"/>
              </a:rPr>
              <a:t>– pag. 11 Avviso </a:t>
            </a:r>
          </a:p>
        </p:txBody>
      </p:sp>
    </p:spTree>
    <p:extLst>
      <p:ext uri="{BB962C8B-B14F-4D97-AF65-F5344CB8AC3E}">
        <p14:creationId xmlns:p14="http://schemas.microsoft.com/office/powerpoint/2010/main" val="650907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D40217-EB3E-A5D9-DD07-C1E8AE6AB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D74DC9-6461-FECB-F57C-F7159A3B2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03288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7371CD2A-2257-B390-2523-97C829D6A007}"/>
              </a:ext>
            </a:extLst>
          </p:cNvPr>
          <p:cNvSpPr txBox="1"/>
          <p:nvPr/>
        </p:nvSpPr>
        <p:spPr>
          <a:xfrm>
            <a:off x="461914" y="892552"/>
            <a:ext cx="8182466" cy="51937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Delibera di Giunta Comunale che manifesta la volontà dell’Ente di partecipare alla Misura Nidi Gratis Plus 2026/2027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nel rispetto delle condizioni e degli obblighi previsti dalla D.G.R. n. </a:t>
            </a:r>
            <a:r>
              <a:rPr lang="it-IT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6201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del </a:t>
            </a:r>
            <a:r>
              <a:rPr lang="it-IT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28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/05/2026 e dall’Avviso;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convenzioni in essere con strutture diverse da quelle a titolarità pubblica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800100" lvl="1" indent="-34290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debitamente sottoscritte da entrambi le parti</a:t>
            </a:r>
          </a:p>
          <a:p>
            <a:pPr marL="800100" lvl="1" indent="-342900" algn="just"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aventi una durata che copra l’intero anno educativo (o che se ne preveda il rinnovo)</a:t>
            </a:r>
          </a:p>
          <a:p>
            <a:pPr marL="800100" lvl="1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it-IT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cui è 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esplicitato il numero dei posti acquistati in convenzione;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l’accordo/convenzione/altro documento equivalente </a:t>
            </a:r>
            <a:r>
              <a:rPr lang="it-IT" sz="14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 cui si evinca che sia stato stipulato un accordo tra i Comuni nel caso in cui un Comune abbia candidato una struttura comunale sita in un territorio diverso dal proprio;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 Deliberazione di approvazione delle Tariffe o Documento equivalente, con evidenze delle tariffe al netto del contributo comunale e differenziate su base ISEE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nella delibera devono essere </a:t>
            </a: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indicate chiaramente le rette dovute dalle famiglie 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(comprensive del Bonus INPS e al netto del contributo comunale) </a:t>
            </a: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differenziate sulla base dell’ISEE 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(differenziazione per fasce oppure per progressione lineare; in questo caso, specificare la formula per il calcolo);</a:t>
            </a: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it-IT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Il </a:t>
            </a: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Regolamento comunale di funzionamento del nido o Carta dei Servizi </a:t>
            </a:r>
            <a:r>
              <a:rPr lang="it-IT" sz="140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altro documento analogo;</a:t>
            </a:r>
            <a:endParaRPr lang="it-IT" sz="1400" b="0" i="0" u="none" strike="noStrike" baseline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l’atto per la nomina del responsabile del trattamento dei dati personali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debitamente compilato in ogni sua parte e firmato elettronicamente dal legale rappresentante o suo delegato (scaricabile dalla piattaforma informatica); 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>
              <a:spcAft>
                <a:spcPts val="600"/>
              </a:spcAft>
              <a:buFont typeface="+mj-lt"/>
              <a:buAutoNum type="arabicPeriod"/>
            </a:pP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eventuale delega del rappresentante legale </a:t>
            </a:r>
            <a:r>
              <a:rPr lang="it-IT" sz="1400" b="0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soggetto delegato per tutte le fasi relative alla misura Nidi Gratis Plus 2026-2027, </a:t>
            </a:r>
            <a:r>
              <a:rPr lang="it-IT" sz="1400" b="1" i="0" u="none" strike="noStrike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unitamente ai documenti di identità di delegato e delegante.</a:t>
            </a:r>
            <a:endParaRPr lang="it-IT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itolo 1">
            <a:extLst>
              <a:ext uri="{FF2B5EF4-FFF2-40B4-BE49-F238E27FC236}">
                <a16:creationId xmlns:a16="http://schemas.microsoft.com/office/drawing/2014/main" id="{A57FD527-963F-AD5E-E3F7-665EB3F99B63}"/>
              </a:ext>
            </a:extLst>
          </p:cNvPr>
          <p:cNvSpPr txBox="1">
            <a:spLocks/>
          </p:cNvSpPr>
          <p:nvPr/>
        </p:nvSpPr>
        <p:spPr bwMode="auto">
          <a:xfrm>
            <a:off x="377073" y="401232"/>
            <a:ext cx="8418135" cy="27699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lang="it-IT" sz="2400" b="1" dirty="0">
                <a:solidFill>
                  <a:srgbClr val="086A2E"/>
                </a:solidFill>
                <a:latin typeface="Calibri" panose="020F0502020204030204"/>
                <a:cs typeface="Helvetica"/>
              </a:rPr>
              <a:t>Documenti adesione Comuni Nidi Gratis Plus 26/27 </a:t>
            </a:r>
            <a:r>
              <a:rPr lang="it-IT" altLang="it-IT" sz="1600" b="1" dirty="0">
                <a:solidFill>
                  <a:srgbClr val="086A2E"/>
                </a:solidFill>
                <a:latin typeface="Calibri" panose="020F0502020204030204"/>
              </a:rPr>
              <a:t>– pag. 14 Avviso </a:t>
            </a:r>
            <a:endParaRPr lang="it-IT" sz="1600" b="1" dirty="0">
              <a:solidFill>
                <a:srgbClr val="086A2E"/>
              </a:solidFill>
              <a:latin typeface="Calibri" panose="020F0502020204030204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24176602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9DBB05-119D-FCDB-5E1F-AD1A14429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2">
            <a:extLst>
              <a:ext uri="{FF2B5EF4-FFF2-40B4-BE49-F238E27FC236}">
                <a16:creationId xmlns:a16="http://schemas.microsoft.com/office/drawing/2014/main" id="{DA46B00E-CA7F-89E3-DFC4-C12FC3A66B14}"/>
              </a:ext>
            </a:extLst>
          </p:cNvPr>
          <p:cNvSpPr/>
          <p:nvPr/>
        </p:nvSpPr>
        <p:spPr bwMode="auto">
          <a:xfrm>
            <a:off x="461913" y="3429001"/>
            <a:ext cx="8276734" cy="2336800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rgbClr val="9BBB59"/>
            </a:solidFill>
            <a:prstDash val="sysDot"/>
          </a:ln>
          <a:effectLst/>
        </p:spPr>
        <p:txBody>
          <a:bodyPr anchor="ctr"/>
          <a:lstStyle/>
          <a:p>
            <a:pPr marL="0" lvl="2" algn="just" defTabSz="685800">
              <a:defRPr/>
            </a:pPr>
            <a:endParaRPr lang="it-IT" sz="1600" b="1" dirty="0">
              <a:solidFill>
                <a:prstClr val="black"/>
              </a:solidFill>
              <a:highlight>
                <a:srgbClr val="FFFF00"/>
              </a:highlight>
              <a:latin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4C2967-0833-7444-B295-07E7BF882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503288"/>
            <a:ext cx="205740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76195FF-31AD-4DB1-9625-51998F40A6C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08013F3-467A-4494-6F7B-35F70B2F8EC7}"/>
              </a:ext>
            </a:extLst>
          </p:cNvPr>
          <p:cNvSpPr txBox="1">
            <a:spLocks/>
          </p:cNvSpPr>
          <p:nvPr/>
        </p:nvSpPr>
        <p:spPr bwMode="auto">
          <a:xfrm>
            <a:off x="329939" y="401232"/>
            <a:ext cx="8446416" cy="3651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ctr"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86A2E"/>
                </a:solidFill>
                <a:effectLst/>
                <a:uLnTx/>
                <a:uFillTx/>
                <a:latin typeface="Calibri" panose="020F0502020204030204"/>
                <a:ea typeface="+mj-ea"/>
                <a:cs typeface="Helvetica"/>
              </a:rPr>
              <a:t>Dati da inserire per ciascuna struttura </a:t>
            </a:r>
            <a:r>
              <a:rPr lang="it-IT" altLang="it-IT" sz="1600" b="1" dirty="0">
                <a:solidFill>
                  <a:srgbClr val="086A2E"/>
                </a:solidFill>
                <a:latin typeface="Calibri" panose="020F0502020204030204"/>
              </a:rPr>
              <a:t>– pag. 15 Avviso </a:t>
            </a: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srgbClr val="086A2E"/>
              </a:solidFill>
              <a:effectLst/>
              <a:uLnTx/>
              <a:uFillTx/>
              <a:latin typeface="Calibri" panose="020F0502020204030204"/>
              <a:ea typeface="+mj-ea"/>
              <a:cs typeface="Helvetica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FC40B9E-8F4E-2947-8779-50EE0A1D204D}"/>
              </a:ext>
            </a:extLst>
          </p:cNvPr>
          <p:cNvSpPr txBox="1"/>
          <p:nvPr/>
        </p:nvSpPr>
        <p:spPr>
          <a:xfrm>
            <a:off x="511176" y="947053"/>
            <a:ext cx="8083941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600" dirty="0"/>
              <a:t>In fase di adesione, per ogni struttura candidata, dovranno essere indicate per entrambe le fasce Isee:</a:t>
            </a:r>
          </a:p>
          <a:p>
            <a:pPr algn="just"/>
            <a:endParaRPr lang="it-IT" sz="1600" dirty="0"/>
          </a:p>
          <a:p>
            <a:pPr marL="800100" lvl="1" indent="-342900" algn="just">
              <a:buFont typeface="+mj-lt"/>
              <a:buAutoNum type="arabicPeriod"/>
            </a:pPr>
            <a:r>
              <a:rPr lang="it-IT" sz="1600" dirty="0"/>
              <a:t>la retta complessiva prevista;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it-IT" sz="1600" dirty="0"/>
              <a:t>la retta a carico della famiglia, comprensiva del Bonus Inps e al netto dell’eventuale contributo comunale;</a:t>
            </a:r>
          </a:p>
          <a:p>
            <a:pPr marL="800100" lvl="1" indent="-342900" algn="just">
              <a:buFont typeface="+mj-lt"/>
              <a:buAutoNum type="arabicPeriod"/>
            </a:pPr>
            <a:r>
              <a:rPr lang="it-IT" sz="1600" dirty="0"/>
              <a:t>la quota di retta a carico del Comune, obbligatoria per le sole strutture convenzionate private, eventuale per le strutture comunali e per le strutture comunali in concessione.</a:t>
            </a:r>
          </a:p>
          <a:p>
            <a:pPr algn="just"/>
            <a:endParaRPr lang="it-IT" sz="1600" dirty="0"/>
          </a:p>
          <a:p>
            <a:pPr algn="just"/>
            <a:endParaRPr lang="it-IT" sz="1600" dirty="0"/>
          </a:p>
          <a:p>
            <a:pPr algn="just"/>
            <a:r>
              <a:rPr lang="it-IT" sz="1600" b="1" dirty="0"/>
              <a:t>Gli importi dichiarati a sistema devono essere riferiti esclusivamente alla retta per la frequenza del bambino al nido e non possono includere eventuali costi aggiuntivi (</a:t>
            </a:r>
            <a:r>
              <a:rPr lang="it-IT" sz="1600" b="1" dirty="0" err="1"/>
              <a:t>pre</a:t>
            </a:r>
            <a:r>
              <a:rPr lang="it-IT" sz="1600" b="1" dirty="0"/>
              <a:t>-iscrizione, iscrizione, mensa etc.) se non ricompresi all’interno della retta.</a:t>
            </a:r>
          </a:p>
          <a:p>
            <a:pPr algn="just"/>
            <a:endParaRPr lang="it-IT" sz="1600" dirty="0"/>
          </a:p>
          <a:p>
            <a:pPr algn="just"/>
            <a:r>
              <a:rPr lang="it-IT" sz="1600" b="1" dirty="0"/>
              <a:t>Tutti gli importi indicati devono trovare effettiva corrispondenza nella documentazione allegata a sistema.</a:t>
            </a:r>
            <a:endParaRPr lang="it-IT" sz="1600" b="1" dirty="0">
              <a:latin typeface="CIDFont+F2"/>
            </a:endParaRPr>
          </a:p>
        </p:txBody>
      </p:sp>
    </p:spTree>
    <p:extLst>
      <p:ext uri="{BB962C8B-B14F-4D97-AF65-F5344CB8AC3E}">
        <p14:creationId xmlns:p14="http://schemas.microsoft.com/office/powerpoint/2010/main" val="1745941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21155-F040-8807-574A-55888ACDA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25EE36B-B2F5-CB9F-3E0B-775747FEE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06786" y="6470804"/>
            <a:ext cx="2057400" cy="365125"/>
          </a:xfrm>
        </p:spPr>
        <p:txBody>
          <a:bodyPr/>
          <a:lstStyle/>
          <a:p>
            <a:fld id="{776195FF-31AD-4DB1-9625-51998F40A6CB}" type="slidenum">
              <a:rPr lang="it-IT" smtClean="0"/>
              <a:t>9</a:t>
            </a:fld>
            <a:endParaRPr lang="it-IT"/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2154421-26F9-7F66-E31C-9CDC46975B69}"/>
              </a:ext>
            </a:extLst>
          </p:cNvPr>
          <p:cNvSpPr txBox="1"/>
          <p:nvPr/>
        </p:nvSpPr>
        <p:spPr>
          <a:xfrm>
            <a:off x="436600" y="425543"/>
            <a:ext cx="81906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it-IT" altLang="it-IT" sz="2400" b="1" dirty="0">
                <a:solidFill>
                  <a:srgbClr val="086A2E"/>
                </a:solidFill>
                <a:cs typeface="Helvetica"/>
              </a:rPr>
              <a:t>Punti di attenzione 1/2</a:t>
            </a:r>
          </a:p>
        </p:txBody>
      </p:sp>
      <p:sp>
        <p:nvSpPr>
          <p:cNvPr id="4" name="Rectangle 22">
            <a:extLst>
              <a:ext uri="{FF2B5EF4-FFF2-40B4-BE49-F238E27FC236}">
                <a16:creationId xmlns:a16="http://schemas.microsoft.com/office/drawing/2014/main" id="{DB728C05-504C-9736-A55E-5780C0740791}"/>
              </a:ext>
            </a:extLst>
          </p:cNvPr>
          <p:cNvSpPr/>
          <p:nvPr/>
        </p:nvSpPr>
        <p:spPr bwMode="auto">
          <a:xfrm>
            <a:off x="461913" y="1280160"/>
            <a:ext cx="8276734" cy="5152297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rgbClr val="9BBB59"/>
            </a:solidFill>
            <a:prstDash val="sysDot"/>
          </a:ln>
          <a:effectLst/>
        </p:spPr>
        <p:txBody>
          <a:bodyPr anchor="ctr"/>
          <a:lstStyle/>
          <a:p>
            <a:pPr marL="360000" fontAlgn="base"/>
            <a:endParaRPr lang="it-IT" sz="1600" u="sng" dirty="0"/>
          </a:p>
        </p:txBody>
      </p:sp>
      <p:pic>
        <p:nvPicPr>
          <p:cNvPr id="5" name="Picture 20">
            <a:extLst>
              <a:ext uri="{FF2B5EF4-FFF2-40B4-BE49-F238E27FC236}">
                <a16:creationId xmlns:a16="http://schemas.microsoft.com/office/drawing/2014/main" id="{56E616B0-E2E2-FF37-141E-8D50534DFB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087" y="1054341"/>
            <a:ext cx="445769" cy="45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6BDE309-4F1E-7767-0C8D-1F06D588F577}"/>
              </a:ext>
            </a:extLst>
          </p:cNvPr>
          <p:cNvSpPr/>
          <p:nvPr/>
        </p:nvSpPr>
        <p:spPr>
          <a:xfrm>
            <a:off x="6400800" y="2814320"/>
            <a:ext cx="2226489" cy="1435100"/>
          </a:xfrm>
          <a:prstGeom prst="roundRect">
            <a:avLst/>
          </a:prstGeom>
          <a:solidFill>
            <a:srgbClr val="077515">
              <a:alpha val="20000"/>
            </a:srgbClr>
          </a:solidFill>
          <a:ln w="28575"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it-IT" sz="2000" b="1" dirty="0">
                <a:solidFill>
                  <a:schemeClr val="tx1"/>
                </a:solidFill>
              </a:rPr>
              <a:t>Comune B</a:t>
            </a:r>
          </a:p>
        </p:txBody>
      </p:sp>
      <p:sp>
        <p:nvSpPr>
          <p:cNvPr id="7" name="CasellaDiTesto 5">
            <a:extLst>
              <a:ext uri="{FF2B5EF4-FFF2-40B4-BE49-F238E27FC236}">
                <a16:creationId xmlns:a16="http://schemas.microsoft.com/office/drawing/2014/main" id="{C2375957-0058-813E-3949-E00F730AA170}"/>
              </a:ext>
            </a:extLst>
          </p:cNvPr>
          <p:cNvSpPr txBox="1"/>
          <p:nvPr/>
        </p:nvSpPr>
        <p:spPr>
          <a:xfrm>
            <a:off x="426755" y="1594926"/>
            <a:ext cx="731657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fontAlgn="base"/>
            <a:r>
              <a:rPr lang="it-IT" sz="1600" b="1" dirty="0"/>
              <a:t>Se un Comune non dispone di nidi sul proprio  territorio ed un  residente iscrive il  proprio bambino in un  nido del comune  limitrofo</a:t>
            </a:r>
            <a:r>
              <a:rPr lang="it-IT" sz="1600" dirty="0"/>
              <a:t>:</a:t>
            </a:r>
          </a:p>
        </p:txBody>
      </p:sp>
      <p:sp>
        <p:nvSpPr>
          <p:cNvPr id="8" name="CasellaDiTesto 5">
            <a:extLst>
              <a:ext uri="{FF2B5EF4-FFF2-40B4-BE49-F238E27FC236}">
                <a16:creationId xmlns:a16="http://schemas.microsoft.com/office/drawing/2014/main" id="{50E2008F-C0B8-00C7-3B2C-3F0DB17F455E}"/>
              </a:ext>
            </a:extLst>
          </p:cNvPr>
          <p:cNvSpPr txBox="1"/>
          <p:nvPr/>
        </p:nvSpPr>
        <p:spPr>
          <a:xfrm>
            <a:off x="399477" y="2431747"/>
            <a:ext cx="548331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000" algn="just" fontAlgn="base">
              <a:spcAft>
                <a:spcPts val="600"/>
              </a:spcAft>
            </a:pPr>
            <a:r>
              <a:rPr lang="it-IT" sz="1400" u="sng" dirty="0"/>
              <a:t>CASO 1</a:t>
            </a:r>
          </a:p>
          <a:p>
            <a:pPr marL="180000" algn="just" fontAlgn="base">
              <a:spcBef>
                <a:spcPts val="600"/>
              </a:spcBef>
              <a:spcAft>
                <a:spcPts val="600"/>
              </a:spcAft>
            </a:pPr>
            <a:r>
              <a:rPr lang="it-IT" sz="1400" b="1" dirty="0"/>
              <a:t>Il Comune di residenza della famiglia</a:t>
            </a:r>
            <a:r>
              <a:rPr lang="it-IT" sz="1400" dirty="0"/>
              <a:t> (Comune A) non dispone di nidi sul proprio territorio e </a:t>
            </a:r>
            <a:r>
              <a:rPr lang="it-IT" sz="1400" b="1" dirty="0"/>
              <a:t>non ha sottoscritto alcuna convenzione con altri Comuni.</a:t>
            </a:r>
            <a:r>
              <a:rPr lang="it-IT" sz="1400" dirty="0"/>
              <a:t> Se la famiglia iscrive il proprio figlio presso il nido del Comune limitrofo (Comune B), la famiglia potrà avere accesso al beneficio a condizione che il </a:t>
            </a:r>
            <a:r>
              <a:rPr lang="it-IT" sz="1400" b="1" dirty="0"/>
              <a:t>Comune B applichi agevolazioni su base ISEE per gli utenti non residenti.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6C28EAC-8F33-7052-38F9-FEC10BD84C59}"/>
              </a:ext>
            </a:extLst>
          </p:cNvPr>
          <p:cNvSpPr/>
          <p:nvPr/>
        </p:nvSpPr>
        <p:spPr>
          <a:xfrm>
            <a:off x="6400800" y="4757416"/>
            <a:ext cx="2226489" cy="1435100"/>
          </a:xfrm>
          <a:prstGeom prst="roundRect">
            <a:avLst/>
          </a:prstGeom>
          <a:solidFill>
            <a:srgbClr val="077515">
              <a:alpha val="20000"/>
            </a:srgbClr>
          </a:solidFill>
          <a:ln w="28575"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it-IT" sz="2000" b="1" dirty="0">
                <a:solidFill>
                  <a:schemeClr val="tx1"/>
                </a:solidFill>
              </a:rPr>
              <a:t>Comune A</a:t>
            </a:r>
          </a:p>
        </p:txBody>
      </p:sp>
      <p:sp>
        <p:nvSpPr>
          <p:cNvPr id="11" name="CasellaDiTesto 5">
            <a:extLst>
              <a:ext uri="{FF2B5EF4-FFF2-40B4-BE49-F238E27FC236}">
                <a16:creationId xmlns:a16="http://schemas.microsoft.com/office/drawing/2014/main" id="{FBA5218E-4CB7-1CD2-CEBC-B90CD778269D}"/>
              </a:ext>
            </a:extLst>
          </p:cNvPr>
          <p:cNvSpPr txBox="1"/>
          <p:nvPr/>
        </p:nvSpPr>
        <p:spPr>
          <a:xfrm>
            <a:off x="380021" y="4539631"/>
            <a:ext cx="5483313" cy="16773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000" algn="just" fontAlgn="base">
              <a:spcBef>
                <a:spcPts val="600"/>
              </a:spcBef>
              <a:spcAft>
                <a:spcPts val="600"/>
              </a:spcAft>
            </a:pPr>
            <a:r>
              <a:rPr lang="it-IT" sz="1400" u="sng" dirty="0"/>
              <a:t>CASO 2</a:t>
            </a:r>
          </a:p>
          <a:p>
            <a:pPr marL="180000" algn="just" fontAlgn="base"/>
            <a:r>
              <a:rPr lang="it-IT" sz="1400" b="1" dirty="0"/>
              <a:t>Il Comune di residenza della famiglia</a:t>
            </a:r>
            <a:r>
              <a:rPr lang="it-IT" sz="1400" dirty="0"/>
              <a:t> (Comune A) che non dispone di nidi sul proprio territorio, </a:t>
            </a:r>
            <a:r>
              <a:rPr lang="it-IT" sz="1400" b="1" dirty="0"/>
              <a:t>può sottoscrivere una convenzione per l’acquisto di posti presso asili nido, micronidi e/o nidi famiglia privati ubicati nel Comune limitrofo</a:t>
            </a:r>
            <a:r>
              <a:rPr lang="it-IT" sz="1400" dirty="0"/>
              <a:t> (Comune B). </a:t>
            </a:r>
          </a:p>
          <a:p>
            <a:pPr marL="180000" algn="just" fontAlgn="base"/>
            <a:r>
              <a:rPr lang="it-IT" sz="1400" b="1" dirty="0"/>
              <a:t>In questo Caso il Comune A partecipa alla misura candidando il nido per il quale è stata sottoscritta la Convenzione.</a:t>
            </a:r>
          </a:p>
        </p:txBody>
      </p:sp>
      <p:sp>
        <p:nvSpPr>
          <p:cNvPr id="12" name="CasellaDiTesto 5">
            <a:extLst>
              <a:ext uri="{FF2B5EF4-FFF2-40B4-BE49-F238E27FC236}">
                <a16:creationId xmlns:a16="http://schemas.microsoft.com/office/drawing/2014/main" id="{1839B5FE-D4CF-6584-FACC-7625778F60F0}"/>
              </a:ext>
            </a:extLst>
          </p:cNvPr>
          <p:cNvSpPr txBox="1"/>
          <p:nvPr/>
        </p:nvSpPr>
        <p:spPr>
          <a:xfrm>
            <a:off x="6189779" y="2111121"/>
            <a:ext cx="2226489" cy="584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60000" algn="ctr" fontAlgn="base">
              <a:spcAft>
                <a:spcPts val="600"/>
              </a:spcAft>
            </a:pPr>
            <a:r>
              <a:rPr lang="it-IT" sz="1600" u="sng" dirty="0"/>
              <a:t>Comune che aderisce alla misura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9B39A27D-E3B4-456B-75CE-29B8F92E1A49}"/>
              </a:ext>
            </a:extLst>
          </p:cNvPr>
          <p:cNvSpPr/>
          <p:nvPr/>
        </p:nvSpPr>
        <p:spPr>
          <a:xfrm>
            <a:off x="5902247" y="3236595"/>
            <a:ext cx="422042" cy="311150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129D135D-E98B-C5C4-E895-D0D42CF08253}"/>
              </a:ext>
            </a:extLst>
          </p:cNvPr>
          <p:cNvSpPr/>
          <p:nvPr/>
        </p:nvSpPr>
        <p:spPr>
          <a:xfrm>
            <a:off x="5902247" y="5302032"/>
            <a:ext cx="422042" cy="311150"/>
          </a:xfrm>
          <a:prstGeom prst="right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76503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1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C10FCD84F0A524CB14319F6828F12B0" ma:contentTypeVersion="4" ma:contentTypeDescription="Creare un nuovo documento." ma:contentTypeScope="" ma:versionID="eab39e27ac8770167bd1124e882cd633">
  <xsd:schema xmlns:xsd="http://www.w3.org/2001/XMLSchema" xmlns:xs="http://www.w3.org/2001/XMLSchema" xmlns:p="http://schemas.microsoft.com/office/2006/metadata/properties" xmlns:ns2="0bb1e1de-145d-49ff-81a0-a56406a91f78" targetNamespace="http://schemas.microsoft.com/office/2006/metadata/properties" ma:root="true" ma:fieldsID="ce6447f9998a5714acf1abc1bf5e34a5" ns2:_="">
    <xsd:import namespace="0bb1e1de-145d-49ff-81a0-a56406a91f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b1e1de-145d-49ff-81a0-a56406a91f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CCB19F1-2D37-4507-BC1B-2C259F5B14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D95275F-EF2F-4C92-94CD-B0F21ED5692D}">
  <ds:schemaRefs>
    <ds:schemaRef ds:uri="0bb1e1de-145d-49ff-81a0-a56406a91f7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F64E9DE2-C92E-4E55-BC0C-9FACF88090C4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bb1e1de-145d-49ff-81a0-a56406a91f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3453</TotalTime>
  <Words>2121</Words>
  <Application>Microsoft Office PowerPoint</Application>
  <PresentationFormat>Presentazione su schermo (4:3)</PresentationFormat>
  <Paragraphs>143</Paragraphs>
  <Slides>12</Slides>
  <Notes>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CIDFont+F2</vt:lpstr>
      <vt:lpstr>Courier New</vt:lpstr>
      <vt:lpstr>Helvetica</vt:lpstr>
      <vt:lpstr>Titillium Web</vt:lpstr>
      <vt:lpstr>Wingdings</vt:lpstr>
      <vt:lpstr>Custom Design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**</dc:creator>
  <cp:lastModifiedBy>Ileana De Laurentiis</cp:lastModifiedBy>
  <cp:revision>85</cp:revision>
  <cp:lastPrinted>2025-04-17T14:51:14Z</cp:lastPrinted>
  <dcterms:created xsi:type="dcterms:W3CDTF">2015-10-29T09:08:29Z</dcterms:created>
  <dcterms:modified xsi:type="dcterms:W3CDTF">2026-05-26T11:26:24Z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0x0101000C10FCD84F0A524CB14319F6828F12B0</vt:lpwstr>
  </property>
</Properties>
</file>